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tags/tag3.xml" ContentType="application/vnd.openxmlformats-officedocument.presentationml.tag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3" r:id="rId27"/>
    <p:sldId id="281" r:id="rId28"/>
    <p:sldId id="282" r:id="rId29"/>
    <p:sldId id="284" r:id="rId30"/>
    <p:sldId id="294" r:id="rId31"/>
    <p:sldId id="295" r:id="rId32"/>
    <p:sldId id="296" r:id="rId33"/>
    <p:sldId id="285" r:id="rId34"/>
    <p:sldId id="286" r:id="rId35"/>
    <p:sldId id="287" r:id="rId36"/>
    <p:sldId id="292" r:id="rId37"/>
    <p:sldId id="288" r:id="rId38"/>
    <p:sldId id="289" r:id="rId39"/>
    <p:sldId id="290" r:id="rId40"/>
    <p:sldId id="291" r:id="rId4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26" autoAdjust="0"/>
    <p:restoredTop sz="94660"/>
  </p:normalViewPr>
  <p:slideViewPr>
    <p:cSldViewPr>
      <p:cViewPr varScale="1">
        <p:scale>
          <a:sx n="52" d="100"/>
          <a:sy n="52" d="100"/>
        </p:scale>
        <p:origin x="-888"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1D55FF-B6BA-4924-BE78-431C276ED821}" type="datetimeFigureOut">
              <a:rPr lang="en-US" smtClean="0"/>
              <a:t>3/8/2012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E663B04-0FD3-450F-989C-BC8C217C8568}"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a:ln/>
        </p:spPr>
        <p:txBody>
          <a:bodyPr/>
          <a:lstStyle/>
          <a:p>
            <a:fld id="{51ADFD39-BC20-4571-85E0-7B890DA14658}" type="slidenum">
              <a:rPr lang="en-US"/>
              <a:pPr/>
              <a:t>30</a:t>
            </a:fld>
            <a:endParaRPr lang="en-US"/>
          </a:p>
        </p:txBody>
      </p:sp>
      <p:sp>
        <p:nvSpPr>
          <p:cNvPr id="327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a:fld id="{D97A2D9C-C3AA-4F06-A63A-7FF2146A4B37}" type="slidenum">
              <a:rPr lang="en-US" sz="1200"/>
              <a:pPr algn="r"/>
              <a:t>30</a:t>
            </a:fld>
            <a:endParaRPr lang="en-US" sz="1200"/>
          </a:p>
        </p:txBody>
      </p:sp>
      <p:sp>
        <p:nvSpPr>
          <p:cNvPr id="32771" name="Rectangle 2"/>
          <p:cNvSpPr>
            <a:spLocks noGrp="1" noRot="1" noChangeAspect="1" noChangeArrowheads="1" noTextEdit="1"/>
          </p:cNvSpPr>
          <p:nvPr>
            <p:ph type="sldImg"/>
          </p:nvPr>
        </p:nvSpPr>
        <p:spPr>
          <a:xfrm>
            <a:off x="1152525" y="692150"/>
            <a:ext cx="4554538" cy="3416300"/>
          </a:xfrm>
          <a:ln/>
        </p:spPr>
      </p:sp>
      <p:sp>
        <p:nvSpPr>
          <p:cNvPr id="32772" name="Rectangle 3"/>
          <p:cNvSpPr>
            <a:spLocks noGrp="1" noChangeArrowheads="1"/>
          </p:cNvSpPr>
          <p:nvPr>
            <p:ph type="body" idx="1"/>
          </p:nvPr>
        </p:nvSpPr>
        <p:spPr>
          <a:xfrm>
            <a:off x="917575" y="4341813"/>
            <a:ext cx="5022850" cy="4116387"/>
          </a:xfrm>
          <a:noFill/>
        </p:spPr>
        <p:txBody>
          <a:bodyPr lIns="91435" tIns="45718" rIns="91435" bIns="45718"/>
          <a:lstStyle/>
          <a:p>
            <a:r>
              <a:rPr lang="en-US" sz="1400" dirty="0">
                <a:sym typeface="Symbol" pitchFamily="18" charset="2"/>
              </a:rPr>
              <a:t>How can we use this equation to maximize the energy production from wind? </a:t>
            </a:r>
          </a:p>
          <a:p>
            <a:endParaRPr lang="en-US" sz="1400" dirty="0" smtClean="0">
              <a:sym typeface="Symbol" pitchFamily="18" charset="2"/>
            </a:endParaRPr>
          </a:p>
          <a:p>
            <a:r>
              <a:rPr lang="en-US" sz="1400" dirty="0" smtClean="0">
                <a:sym typeface="Symbol" pitchFamily="18" charset="2"/>
              </a:rPr>
              <a:t>Power =</a:t>
            </a:r>
            <a:r>
              <a:rPr lang="en-US" sz="1400" baseline="0" dirty="0" smtClean="0">
                <a:sym typeface="Symbol" pitchFamily="18" charset="2"/>
              </a:rPr>
              <a:t> Wind power density = watts per meter squared</a:t>
            </a:r>
            <a:endParaRPr lang="en-US" sz="1400" dirty="0">
              <a:sym typeface="Symbol" pitchFamily="18" charset="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i="1" dirty="0" smtClean="0"/>
              <a:t>The rotor diameter doubled in size but the swept-area increased by four times.</a:t>
            </a:r>
            <a:r>
              <a:rPr lang="en-US" sz="120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i="1" dirty="0" smtClean="0"/>
              <a:t>The rotor diameter doubled in size but the swept-area increased by four times.</a:t>
            </a:r>
            <a:r>
              <a:rPr lang="en-US" sz="1200" dirty="0" smtClean="0"/>
              <a:t> </a:t>
            </a:r>
          </a:p>
          <a:p>
            <a:endParaRPr lang="en-US" dirty="0" smtClean="0"/>
          </a:p>
          <a:p>
            <a:r>
              <a:rPr lang="en-US" dirty="0" smtClean="0"/>
              <a:t>The rotor diameter doubled in size but the swept-area increased by four times. </a:t>
            </a:r>
          </a:p>
          <a:p>
            <a:endParaRPr lang="en-US" dirty="0" smtClean="0"/>
          </a:p>
          <a:p>
            <a:r>
              <a:rPr lang="en-US" dirty="0" smtClean="0"/>
              <a:t>When rotor length</a:t>
            </a:r>
            <a:r>
              <a:rPr lang="en-US" baseline="0" dirty="0" smtClean="0"/>
              <a:t> doubles, swept area increases by 4 times.</a:t>
            </a:r>
            <a:endParaRPr lang="en-US" dirty="0"/>
          </a:p>
        </p:txBody>
      </p:sp>
      <p:sp>
        <p:nvSpPr>
          <p:cNvPr id="4" name="Slide Number Placeholder 3"/>
          <p:cNvSpPr>
            <a:spLocks noGrp="1"/>
          </p:cNvSpPr>
          <p:nvPr>
            <p:ph type="sldNum" sz="quarter" idx="10"/>
          </p:nvPr>
        </p:nvSpPr>
        <p:spPr/>
        <p:txBody>
          <a:bodyPr/>
          <a:lstStyle/>
          <a:p>
            <a:fld id="{0E663B04-0FD3-450F-989C-BC8C217C8568}" type="slidenum">
              <a:rPr lang="en-US" smtClean="0"/>
              <a:t>32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A646E08-C49B-4126-B3AF-04CFD296389F}" type="datetimeFigureOut">
              <a:rPr lang="en-US" smtClean="0"/>
              <a:pPr/>
              <a:t>3/8/2012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EA67F2-3E42-42D3-A344-660546FCF94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646E08-C49B-4126-B3AF-04CFD296389F}" type="datetimeFigureOut">
              <a:rPr lang="en-US" smtClean="0"/>
              <a:pPr/>
              <a:t>3/8/2012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EA67F2-3E42-42D3-A344-660546FCF94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646E08-C49B-4126-B3AF-04CFD296389F}" type="datetimeFigureOut">
              <a:rPr lang="en-US" smtClean="0"/>
              <a:pPr/>
              <a:t>3/8/2012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EA67F2-3E42-42D3-A344-660546FCF94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7133911-F301-48EF-A806-4C1FDD69676F}" type="datetimeFigureOut">
              <a:rPr lang="en-US" smtClean="0"/>
              <a:pPr/>
              <a:t>3/8/2012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1E4559E-A552-48E2-9E25-D9733298EC15}" type="slidenum">
              <a:rPr lang="en-US" smtClean="0"/>
              <a:pPr/>
              <a:t>‹#›</a:t>
            </a:fld>
            <a:endParaRPr lang="en-US"/>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A646E08-C49B-4126-B3AF-04CFD296389F}" type="datetimeFigureOut">
              <a:rPr lang="en-US" smtClean="0"/>
              <a:pPr/>
              <a:t>3/8/2012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EA67F2-3E42-42D3-A344-660546FCF94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A646E08-C49B-4126-B3AF-04CFD296389F}" type="datetimeFigureOut">
              <a:rPr lang="en-US" smtClean="0"/>
              <a:pPr/>
              <a:t>3/8/2012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9EA67F2-3E42-42D3-A344-660546FCF94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A646E08-C49B-4126-B3AF-04CFD296389F}" type="datetimeFigureOut">
              <a:rPr lang="en-US" smtClean="0"/>
              <a:pPr/>
              <a:t>3/8/2012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EA67F2-3E42-42D3-A344-660546FCF94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A646E08-C49B-4126-B3AF-04CFD296389F}" type="datetimeFigureOut">
              <a:rPr lang="en-US" smtClean="0"/>
              <a:pPr/>
              <a:t>3/8/2012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9EA67F2-3E42-42D3-A344-660546FCF94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A646E08-C49B-4126-B3AF-04CFD296389F}" type="datetimeFigureOut">
              <a:rPr lang="en-US" smtClean="0"/>
              <a:pPr/>
              <a:t>3/8/2012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9EA67F2-3E42-42D3-A344-660546FCF94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646E08-C49B-4126-B3AF-04CFD296389F}" type="datetimeFigureOut">
              <a:rPr lang="en-US" smtClean="0"/>
              <a:pPr/>
              <a:t>3/8/2012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9EA67F2-3E42-42D3-A344-660546FCF94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646E08-C49B-4126-B3AF-04CFD296389F}" type="datetimeFigureOut">
              <a:rPr lang="en-US" smtClean="0"/>
              <a:pPr/>
              <a:t>3/8/2012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EA67F2-3E42-42D3-A344-660546FCF94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646E08-C49B-4126-B3AF-04CFD296389F}" type="datetimeFigureOut">
              <a:rPr lang="en-US" smtClean="0"/>
              <a:pPr/>
              <a:t>3/8/2012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9EA67F2-3E42-42D3-A344-660546FCF94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646E08-C49B-4126-B3AF-04CFD296389F}" type="datetimeFigureOut">
              <a:rPr lang="en-US" smtClean="0"/>
              <a:pPr/>
              <a:t>3/8/2012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EA67F2-3E42-42D3-A344-660546FCF94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3.w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hyperlink" Target="http://www.eia.gov/kids/energy.cfm?page=quiz" TargetMode="Externa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hyperlink" Target="http://www.explainthatstuff.com/batteries.html"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image" Target="../media/image3.wmf"/></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ext.colostate.edu/energy/k12.html" TargetMode="Externa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hyperlink" Target="http://www.eia.gov/kids/energy.cfm?page=quiz" TargetMode="External"/><Relationship Id="rId1" Type="http://schemas.openxmlformats.org/officeDocument/2006/relationships/slideLayout" Target="../slideLayouts/slideLayout7.xml"/><Relationship Id="rId4" Type="http://schemas.openxmlformats.org/officeDocument/2006/relationships/image" Target="../media/image2.wmf"/></Relationships>
</file>

<file path=ppt/slides/_rels/slide39.xml.rels><?xml version="1.0" encoding="UTF-8" standalone="yes"?>
<Relationships xmlns="http://schemas.openxmlformats.org/package/2006/relationships"><Relationship Id="rId2" Type="http://schemas.openxmlformats.org/officeDocument/2006/relationships/hyperlink" Target="mailto:christy.fitzpatrick@colostate.edu"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hyperlink" Target="http://www.eia.gov/kids/energy.cfm?page=about_home-basics" TargetMode="Externa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05200" y="1371600"/>
            <a:ext cx="4800600" cy="1470025"/>
          </a:xfrm>
        </p:spPr>
        <p:txBody>
          <a:bodyPr/>
          <a:lstStyle/>
          <a:p>
            <a:r>
              <a:rPr lang="en-US" b="1" dirty="0" smtClean="0">
                <a:solidFill>
                  <a:srgbClr val="0070C0"/>
                </a:solidFill>
              </a:rPr>
              <a:t>STEMasters Energy Module</a:t>
            </a:r>
            <a:endParaRPr lang="en-US" b="1" dirty="0">
              <a:solidFill>
                <a:srgbClr val="0070C0"/>
              </a:solidFill>
            </a:endParaRPr>
          </a:p>
        </p:txBody>
      </p:sp>
      <p:sp>
        <p:nvSpPr>
          <p:cNvPr id="3" name="Subtitle 2"/>
          <p:cNvSpPr>
            <a:spLocks noGrp="1"/>
          </p:cNvSpPr>
          <p:nvPr>
            <p:ph type="subTitle" idx="1"/>
          </p:nvPr>
        </p:nvSpPr>
        <p:spPr>
          <a:xfrm>
            <a:off x="1371600" y="2971800"/>
            <a:ext cx="6553200" cy="2209800"/>
          </a:xfrm>
        </p:spPr>
        <p:txBody>
          <a:bodyPr>
            <a:noAutofit/>
          </a:bodyPr>
          <a:lstStyle/>
          <a:p>
            <a:r>
              <a:rPr lang="en-US" dirty="0" smtClean="0">
                <a:solidFill>
                  <a:schemeClr val="tx1"/>
                </a:solidFill>
              </a:rPr>
              <a:t>4-H Electric Excitement Project Guides</a:t>
            </a:r>
          </a:p>
          <a:p>
            <a:r>
              <a:rPr lang="en-US" dirty="0" smtClean="0">
                <a:solidFill>
                  <a:schemeClr val="tx1"/>
                </a:solidFill>
              </a:rPr>
              <a:t>4-H Power of the Wind</a:t>
            </a:r>
          </a:p>
          <a:p>
            <a:r>
              <a:rPr lang="en-US" dirty="0" smtClean="0">
                <a:solidFill>
                  <a:schemeClr val="tx1"/>
                </a:solidFill>
              </a:rPr>
              <a:t>CSU Clean Energy Curriculum</a:t>
            </a:r>
            <a:endParaRPr lang="en-US" dirty="0">
              <a:solidFill>
                <a:schemeClr val="tx1"/>
              </a:solidFill>
            </a:endParaRPr>
          </a:p>
        </p:txBody>
      </p:sp>
      <p:pic>
        <p:nvPicPr>
          <p:cNvPr id="4" name="Picture 3" descr="CSU-Extension-STEMaster-CTR-349.jpg"/>
          <p:cNvPicPr>
            <a:picLocks noChangeAspect="1"/>
          </p:cNvPicPr>
          <p:nvPr/>
        </p:nvPicPr>
        <p:blipFill>
          <a:blip r:embed="rId2" cstate="print"/>
          <a:stretch>
            <a:fillRect/>
          </a:stretch>
        </p:blipFill>
        <p:spPr>
          <a:xfrm>
            <a:off x="914400" y="609600"/>
            <a:ext cx="2535936" cy="2368296"/>
          </a:xfrm>
          <a:prstGeom prst="rect">
            <a:avLst/>
          </a:prstGeom>
        </p:spPr>
      </p:pic>
      <p:pic>
        <p:nvPicPr>
          <p:cNvPr id="5" name="Picture 3" descr="C:\Users\Christy Fitzpatrick\AppData\Local\Microsoft\Windows\Temporary Internet Files\Content.IE5\4T7SDY7P\MC900082411[1].wmf"/>
          <p:cNvPicPr>
            <a:picLocks noChangeAspect="1" noChangeArrowheads="1"/>
          </p:cNvPicPr>
          <p:nvPr/>
        </p:nvPicPr>
        <p:blipFill>
          <a:blip r:embed="rId3" cstate="print"/>
          <a:srcRect/>
          <a:stretch>
            <a:fillRect/>
          </a:stretch>
        </p:blipFill>
        <p:spPr bwMode="auto">
          <a:xfrm>
            <a:off x="533400" y="5334000"/>
            <a:ext cx="1143000" cy="1143000"/>
          </a:xfrm>
          <a:prstGeom prst="rect">
            <a:avLst/>
          </a:prstGeom>
          <a:noFill/>
        </p:spPr>
      </p:pic>
      <p:pic>
        <p:nvPicPr>
          <p:cNvPr id="6" name="Picture 3" descr="C:\Users\Christy Fitzpatrick\AppData\Local\Microsoft\Windows\Temporary Internet Files\Content.IE5\8J9WEGX4\MC900432247[1].wmf"/>
          <p:cNvPicPr>
            <a:picLocks noChangeAspect="1" noChangeArrowheads="1"/>
          </p:cNvPicPr>
          <p:nvPr/>
        </p:nvPicPr>
        <p:blipFill>
          <a:blip r:embed="rId4" cstate="print"/>
          <a:srcRect/>
          <a:stretch>
            <a:fillRect/>
          </a:stretch>
        </p:blipFill>
        <p:spPr bwMode="auto">
          <a:xfrm>
            <a:off x="7543800" y="5257800"/>
            <a:ext cx="1131039" cy="1219200"/>
          </a:xfrm>
          <a:prstGeom prst="rect">
            <a:avLst/>
          </a:prstGeom>
          <a:noFill/>
        </p:spPr>
      </p:pic>
      <p:pic>
        <p:nvPicPr>
          <p:cNvPr id="7" name="Picture 6" descr="4-h_clover.jpg"/>
          <p:cNvPicPr>
            <a:picLocks noChangeAspect="1"/>
          </p:cNvPicPr>
          <p:nvPr/>
        </p:nvPicPr>
        <p:blipFill>
          <a:blip r:embed="rId5" cstate="print"/>
          <a:stretch>
            <a:fillRect/>
          </a:stretch>
        </p:blipFill>
        <p:spPr>
          <a:xfrm>
            <a:off x="3962400" y="5410200"/>
            <a:ext cx="1219200" cy="1146048"/>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685800"/>
            <a:ext cx="7162800" cy="5632311"/>
          </a:xfrm>
          <a:prstGeom prst="rect">
            <a:avLst/>
          </a:prstGeom>
          <a:noFill/>
        </p:spPr>
        <p:txBody>
          <a:bodyPr wrap="square" rtlCol="0">
            <a:spAutoFit/>
          </a:bodyPr>
          <a:lstStyle/>
          <a:p>
            <a:pPr algn="ctr"/>
            <a:r>
              <a:rPr lang="en-US" sz="3600" b="1" dirty="0">
                <a:solidFill>
                  <a:srgbClr val="0070C0"/>
                </a:solidFill>
              </a:rPr>
              <a:t>HOW IS ELECTRICITY MADE</a:t>
            </a:r>
            <a:r>
              <a:rPr lang="en-US" sz="3600" b="1" dirty="0" smtClean="0">
                <a:solidFill>
                  <a:srgbClr val="0070C0"/>
                </a:solidFill>
              </a:rPr>
              <a:t>?</a:t>
            </a:r>
          </a:p>
          <a:p>
            <a:pPr algn="ctr"/>
            <a:endParaRPr lang="en-US" sz="1200" b="1" dirty="0">
              <a:solidFill>
                <a:srgbClr val="0070C0"/>
              </a:solidFill>
            </a:endParaRPr>
          </a:p>
          <a:p>
            <a:r>
              <a:rPr lang="en-US" sz="2400" dirty="0"/>
              <a:t>One of the fossil fuels (usually coal) is burned in a power plant to heat water. The hot water </a:t>
            </a:r>
            <a:r>
              <a:rPr lang="en-US" sz="2400" dirty="0" smtClean="0"/>
              <a:t>turns into </a:t>
            </a:r>
            <a:r>
              <a:rPr lang="en-US" sz="2400" dirty="0"/>
              <a:t>steam </a:t>
            </a:r>
            <a:r>
              <a:rPr lang="en-US" sz="2400" dirty="0" smtClean="0"/>
              <a:t>which </a:t>
            </a:r>
            <a:r>
              <a:rPr lang="en-US" sz="2400" dirty="0"/>
              <a:t>forces a machine called a turbine to turn. The turbine powers a generator </a:t>
            </a:r>
            <a:r>
              <a:rPr lang="en-US" sz="2400" dirty="0" smtClean="0"/>
              <a:t>which changes mechanical energy into electricity </a:t>
            </a:r>
            <a:r>
              <a:rPr lang="en-US" sz="2400" dirty="0"/>
              <a:t>which is sent through power lines to provide energy for buildings of all types.</a:t>
            </a:r>
          </a:p>
          <a:p>
            <a:r>
              <a:rPr lang="en-US" sz="2400" dirty="0"/>
              <a:t>In summary, </a:t>
            </a:r>
            <a:r>
              <a:rPr lang="en-US" sz="2400" i="1" dirty="0"/>
              <a:t>coal -hot water -steam -turbine -generator -electricity.</a:t>
            </a:r>
          </a:p>
          <a:p>
            <a:r>
              <a:rPr lang="en-US" sz="2400" dirty="0"/>
              <a:t>Electricity can also be made from water behind a dam or by windmills. Falling water or </a:t>
            </a:r>
            <a:r>
              <a:rPr lang="en-US" sz="2400" dirty="0" smtClean="0"/>
              <a:t>rotating windmill </a:t>
            </a:r>
            <a:r>
              <a:rPr lang="en-US" sz="2400" dirty="0"/>
              <a:t>blades will cause the turbine to generate electricity.</a:t>
            </a:r>
          </a:p>
          <a:p>
            <a:r>
              <a:rPr lang="en-US" sz="2400" dirty="0" smtClean="0"/>
              <a:t>Really, the key to producing electricity is to get a turbine to rotate.</a:t>
            </a:r>
            <a:endParaRPr lang="en-US"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1066800"/>
            <a:ext cx="8001000" cy="5016758"/>
          </a:xfrm>
          <a:prstGeom prst="rect">
            <a:avLst/>
          </a:prstGeom>
          <a:noFill/>
        </p:spPr>
        <p:txBody>
          <a:bodyPr wrap="square" rtlCol="0">
            <a:spAutoFit/>
          </a:bodyPr>
          <a:lstStyle/>
          <a:p>
            <a:pPr algn="ctr"/>
            <a:r>
              <a:rPr lang="en-US" sz="2800" b="1" dirty="0">
                <a:solidFill>
                  <a:srgbClr val="0070C0"/>
                </a:solidFill>
              </a:rPr>
              <a:t>WHY IS IT IMPORTANT NOT TO WASTE ELECTRICITY</a:t>
            </a:r>
            <a:r>
              <a:rPr lang="en-US" sz="2800" b="1" dirty="0" smtClean="0">
                <a:solidFill>
                  <a:srgbClr val="0070C0"/>
                </a:solidFill>
              </a:rPr>
              <a:t>?</a:t>
            </a:r>
          </a:p>
          <a:p>
            <a:pPr algn="ctr"/>
            <a:endParaRPr lang="en-US" sz="1200" b="1" dirty="0">
              <a:solidFill>
                <a:srgbClr val="0070C0"/>
              </a:solidFill>
            </a:endParaRPr>
          </a:p>
          <a:p>
            <a:r>
              <a:rPr lang="en-US" dirty="0" smtClean="0"/>
              <a:t> </a:t>
            </a:r>
            <a:r>
              <a:rPr lang="en-US" sz="2000" dirty="0"/>
              <a:t>T</a:t>
            </a:r>
            <a:r>
              <a:rPr lang="en-US" sz="2000" dirty="0" smtClean="0"/>
              <a:t>he </a:t>
            </a:r>
            <a:r>
              <a:rPr lang="en-US" sz="2000" dirty="0"/>
              <a:t>Law </a:t>
            </a:r>
            <a:r>
              <a:rPr lang="en-US" sz="2000" dirty="0" smtClean="0"/>
              <a:t>of Conservation </a:t>
            </a:r>
            <a:r>
              <a:rPr lang="en-US" sz="2000" dirty="0"/>
              <a:t>of </a:t>
            </a:r>
            <a:r>
              <a:rPr lang="en-US" sz="2000" dirty="0" smtClean="0"/>
              <a:t>Energy states </a:t>
            </a:r>
            <a:r>
              <a:rPr lang="en-US" sz="2000" dirty="0"/>
              <a:t>that energy can be neither created nor destroyed, it </a:t>
            </a:r>
            <a:r>
              <a:rPr lang="en-US" sz="2000" dirty="0" smtClean="0"/>
              <a:t>can only </a:t>
            </a:r>
            <a:r>
              <a:rPr lang="en-US" sz="2000" dirty="0"/>
              <a:t>be changed from one form to another. </a:t>
            </a:r>
            <a:endParaRPr lang="en-US" sz="2000" dirty="0" smtClean="0"/>
          </a:p>
          <a:p>
            <a:r>
              <a:rPr lang="en-US" sz="2000" dirty="0" smtClean="0"/>
              <a:t>This </a:t>
            </a:r>
            <a:r>
              <a:rPr lang="en-US" sz="2000" dirty="0"/>
              <a:t>change, however, is one of quantity, not </a:t>
            </a:r>
            <a:r>
              <a:rPr lang="en-US" sz="2000" dirty="0" smtClean="0"/>
              <a:t>quality.</a:t>
            </a:r>
          </a:p>
          <a:p>
            <a:endParaRPr lang="en-US" sz="1000" dirty="0"/>
          </a:p>
          <a:p>
            <a:r>
              <a:rPr lang="en-US" sz="2000" dirty="0" smtClean="0"/>
              <a:t>As </a:t>
            </a:r>
            <a:r>
              <a:rPr lang="en-US" sz="2000" dirty="0"/>
              <a:t>energy does work, it changes from higher (more concentrated) form of energy to a lower </a:t>
            </a:r>
            <a:r>
              <a:rPr lang="en-US" sz="2000" dirty="0" smtClean="0"/>
              <a:t>form of energy.</a:t>
            </a:r>
          </a:p>
          <a:p>
            <a:endParaRPr lang="en-US" sz="1000" dirty="0" smtClean="0"/>
          </a:p>
          <a:p>
            <a:r>
              <a:rPr lang="en-US" sz="2000" dirty="0" smtClean="0"/>
              <a:t>For </a:t>
            </a:r>
            <a:r>
              <a:rPr lang="en-US" sz="2000" dirty="0"/>
              <a:t>example, of the </a:t>
            </a:r>
            <a:r>
              <a:rPr lang="en-US" sz="2000" dirty="0" smtClean="0"/>
              <a:t>electricity </a:t>
            </a:r>
            <a:r>
              <a:rPr lang="en-US" sz="2000" dirty="0"/>
              <a:t>that goes into a typical light bulb, 5% </a:t>
            </a:r>
            <a:r>
              <a:rPr lang="en-US" sz="2000" dirty="0" smtClean="0"/>
              <a:t>becomes light</a:t>
            </a:r>
            <a:r>
              <a:rPr lang="en-US" sz="2000" dirty="0"/>
              <a:t>, the other 95% of the electrical energy is lost as heat. </a:t>
            </a:r>
            <a:endParaRPr lang="en-US" sz="2000" dirty="0" smtClean="0"/>
          </a:p>
          <a:p>
            <a:r>
              <a:rPr lang="en-US" sz="2000" dirty="0" smtClean="0"/>
              <a:t>In </a:t>
            </a:r>
            <a:r>
              <a:rPr lang="en-US" sz="2000" dirty="0"/>
              <a:t>another example, the chemical </a:t>
            </a:r>
            <a:r>
              <a:rPr lang="en-US" sz="2000" dirty="0" smtClean="0"/>
              <a:t>energy of </a:t>
            </a:r>
            <a:r>
              <a:rPr lang="en-US" sz="2000" dirty="0"/>
              <a:t>gasoline is converted into heat energy in an automobile. A small portion (10%) is converted </a:t>
            </a:r>
            <a:r>
              <a:rPr lang="en-US" sz="2000" dirty="0" smtClean="0"/>
              <a:t>into the mechanical </a:t>
            </a:r>
            <a:r>
              <a:rPr lang="en-US" sz="2000" dirty="0"/>
              <a:t>energy that moves the car. The remaining portion (90%) is lost to the environment</a:t>
            </a:r>
            <a:r>
              <a:rPr lang="en-US" sz="2000" dirty="0" smtClean="0"/>
              <a:t>.</a:t>
            </a:r>
          </a:p>
          <a:p>
            <a:endParaRPr lang="en-US" sz="1000" dirty="0"/>
          </a:p>
          <a:p>
            <a:r>
              <a:rPr lang="en-US" sz="2000" dirty="0" smtClean="0"/>
              <a:t>This </a:t>
            </a:r>
            <a:r>
              <a:rPr lang="en-US" sz="2000" dirty="0"/>
              <a:t>concept </a:t>
            </a:r>
            <a:r>
              <a:rPr lang="en-US" sz="2000" dirty="0" smtClean="0"/>
              <a:t>helps explain </a:t>
            </a:r>
            <a:r>
              <a:rPr lang="en-US" sz="2000" dirty="0"/>
              <a:t>why it is important to save (conserve) energy.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1981200"/>
            <a:ext cx="6858000" cy="2554545"/>
          </a:xfrm>
          <a:prstGeom prst="rect">
            <a:avLst/>
          </a:prstGeom>
          <a:noFill/>
        </p:spPr>
        <p:txBody>
          <a:bodyPr wrap="square" rtlCol="0">
            <a:spAutoFit/>
          </a:bodyPr>
          <a:lstStyle/>
          <a:p>
            <a:pPr algn="ctr"/>
            <a:r>
              <a:rPr lang="en-US" sz="4000" dirty="0" smtClean="0">
                <a:solidFill>
                  <a:srgbClr val="0070C0"/>
                </a:solidFill>
              </a:rPr>
              <a:t>Let’ s take a QUIZ! </a:t>
            </a:r>
            <a:r>
              <a:rPr lang="en-US" sz="4000" dirty="0" smtClean="0">
                <a:solidFill>
                  <a:srgbClr val="0070C0"/>
                </a:solidFill>
                <a:sym typeface="Wingdings" pitchFamily="2" charset="2"/>
              </a:rPr>
              <a:t></a:t>
            </a:r>
          </a:p>
          <a:p>
            <a:pPr algn="ctr"/>
            <a:r>
              <a:rPr lang="en-US" sz="2400" u="sng" dirty="0">
                <a:hlinkClick r:id="rId2"/>
              </a:rPr>
              <a:t>http://</a:t>
            </a:r>
            <a:r>
              <a:rPr lang="en-US" sz="2400" u="sng" dirty="0" smtClean="0">
                <a:hlinkClick r:id="rId2"/>
              </a:rPr>
              <a:t>www.eia.gov/kids/energy.cfm?page=quiz</a:t>
            </a:r>
            <a:endParaRPr lang="en-US" sz="2400" dirty="0" smtClean="0"/>
          </a:p>
          <a:p>
            <a:pPr algn="ctr"/>
            <a:endParaRPr lang="en-US" sz="2400" dirty="0">
              <a:solidFill>
                <a:srgbClr val="0070C0"/>
              </a:solidFill>
            </a:endParaRPr>
          </a:p>
          <a:p>
            <a:pPr algn="ctr"/>
            <a:r>
              <a:rPr lang="en-US" sz="2400" dirty="0" smtClean="0"/>
              <a:t>Write down the letter you think is the answer .</a:t>
            </a:r>
          </a:p>
          <a:p>
            <a:pPr algn="ctr"/>
            <a:r>
              <a:rPr lang="en-US" sz="2400" dirty="0" smtClean="0"/>
              <a:t>We’ll see how many more you know the answer to by the end of the day.</a:t>
            </a:r>
            <a:endParaRPr lang="en-US" sz="2400" dirty="0"/>
          </a:p>
        </p:txBody>
      </p:sp>
      <p:pic>
        <p:nvPicPr>
          <p:cNvPr id="3" name="Picture 3" descr="C:\Users\Christy Fitzpatrick\AppData\Local\Microsoft\Windows\Temporary Internet Files\Content.IE5\4T7SDY7P\MC900082411[1].wmf"/>
          <p:cNvPicPr>
            <a:picLocks noChangeAspect="1" noChangeArrowheads="1"/>
          </p:cNvPicPr>
          <p:nvPr/>
        </p:nvPicPr>
        <p:blipFill>
          <a:blip r:embed="rId3" cstate="print"/>
          <a:srcRect/>
          <a:stretch>
            <a:fillRect/>
          </a:stretch>
        </p:blipFill>
        <p:spPr bwMode="auto">
          <a:xfrm>
            <a:off x="3886200" y="381000"/>
            <a:ext cx="1295400" cy="1295400"/>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914400"/>
            <a:ext cx="7162800" cy="4678204"/>
          </a:xfrm>
          <a:prstGeom prst="rect">
            <a:avLst/>
          </a:prstGeom>
          <a:noFill/>
        </p:spPr>
        <p:txBody>
          <a:bodyPr wrap="square" rtlCol="0">
            <a:spAutoFit/>
          </a:bodyPr>
          <a:lstStyle/>
          <a:p>
            <a:pPr algn="ctr"/>
            <a:r>
              <a:rPr lang="en-US" sz="4000" b="1" dirty="0" smtClean="0">
                <a:solidFill>
                  <a:srgbClr val="0070C0"/>
                </a:solidFill>
              </a:rPr>
              <a:t>4-H Electric Excitement</a:t>
            </a:r>
          </a:p>
          <a:p>
            <a:endParaRPr lang="en-US" dirty="0"/>
          </a:p>
          <a:p>
            <a:r>
              <a:rPr lang="en-US" sz="2400" dirty="0" smtClean="0"/>
              <a:t>Book 1 – Magic of Electricity     Ages 9-11 (Grades 4-5)</a:t>
            </a:r>
          </a:p>
          <a:p>
            <a:endParaRPr lang="en-US" sz="2400" dirty="0" smtClean="0"/>
          </a:p>
          <a:p>
            <a:r>
              <a:rPr lang="en-US" sz="2400" dirty="0" smtClean="0"/>
              <a:t>Book 2 – Investigating Electricity     </a:t>
            </a:r>
          </a:p>
          <a:p>
            <a:r>
              <a:rPr lang="en-US" sz="2400" dirty="0"/>
              <a:t>	</a:t>
            </a:r>
            <a:r>
              <a:rPr lang="en-US" sz="2400" dirty="0" smtClean="0"/>
              <a:t>			   Ages 11-13  (Grades 6-7)</a:t>
            </a:r>
          </a:p>
          <a:p>
            <a:endParaRPr lang="en-US" sz="2400" dirty="0" smtClean="0"/>
          </a:p>
          <a:p>
            <a:r>
              <a:rPr lang="en-US" sz="2400" dirty="0" smtClean="0"/>
              <a:t>Book 3 – Wired for Power	  Ages 13-16  (Grades 8-9)</a:t>
            </a:r>
          </a:p>
          <a:p>
            <a:endParaRPr lang="en-US" sz="2400" dirty="0" smtClean="0"/>
          </a:p>
          <a:p>
            <a:r>
              <a:rPr lang="en-US" sz="2400" dirty="0" smtClean="0"/>
              <a:t>Book 4 – Electronics	              Ages 16-18 (Grades 10-12)</a:t>
            </a:r>
          </a:p>
          <a:p>
            <a:endParaRPr lang="en-US" sz="2400" dirty="0" smtClean="0"/>
          </a:p>
          <a:p>
            <a:r>
              <a:rPr lang="en-US" sz="2400" dirty="0" smtClean="0"/>
              <a:t>Electric Group Helper’s Guide	</a:t>
            </a:r>
            <a:endParaRPr lang="en-US" sz="2400" dirty="0"/>
          </a:p>
        </p:txBody>
      </p:sp>
      <p:pic>
        <p:nvPicPr>
          <p:cNvPr id="1027" name="Picture 3" descr="C:\Users\Christy Fitzpatrick\AppData\Local\Microsoft\Windows\Temporary Internet Files\Content.IE5\4T7SDY7P\MC900082411[1].wmf"/>
          <p:cNvPicPr>
            <a:picLocks noChangeAspect="1" noChangeArrowheads="1"/>
          </p:cNvPicPr>
          <p:nvPr/>
        </p:nvPicPr>
        <p:blipFill>
          <a:blip r:embed="rId2" cstate="print"/>
          <a:srcRect/>
          <a:stretch>
            <a:fillRect/>
          </a:stretch>
        </p:blipFill>
        <p:spPr bwMode="auto">
          <a:xfrm>
            <a:off x="609600" y="381000"/>
            <a:ext cx="1295400" cy="1295400"/>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914400"/>
            <a:ext cx="7620000" cy="4216539"/>
          </a:xfrm>
          <a:prstGeom prst="rect">
            <a:avLst/>
          </a:prstGeom>
          <a:noFill/>
        </p:spPr>
        <p:txBody>
          <a:bodyPr wrap="square" rtlCol="0">
            <a:spAutoFit/>
          </a:bodyPr>
          <a:lstStyle/>
          <a:p>
            <a:pPr algn="ctr"/>
            <a:r>
              <a:rPr lang="en-US" sz="4000" dirty="0">
                <a:solidFill>
                  <a:srgbClr val="0070C0"/>
                </a:solidFill>
              </a:rPr>
              <a:t>Making a </a:t>
            </a:r>
            <a:r>
              <a:rPr lang="en-US" sz="4000" dirty="0" smtClean="0">
                <a:solidFill>
                  <a:srgbClr val="0070C0"/>
                </a:solidFill>
              </a:rPr>
              <a:t>flashlight</a:t>
            </a:r>
          </a:p>
          <a:p>
            <a:pPr algn="ctr"/>
            <a:endParaRPr lang="en-US" sz="1200" dirty="0">
              <a:solidFill>
                <a:srgbClr val="0070C0"/>
              </a:solidFill>
            </a:endParaRPr>
          </a:p>
          <a:p>
            <a:pPr algn="ctr"/>
            <a:r>
              <a:rPr lang="en-US" sz="2400" b="1" u="sng" dirty="0"/>
              <a:t>Experience</a:t>
            </a:r>
            <a:r>
              <a:rPr lang="en-US" sz="2400" dirty="0"/>
              <a:t> </a:t>
            </a:r>
          </a:p>
          <a:p>
            <a:pPr algn="ctr"/>
            <a:r>
              <a:rPr lang="en-US" sz="2400" dirty="0" smtClean="0"/>
              <a:t> Using a </a:t>
            </a:r>
            <a:r>
              <a:rPr lang="en-US" sz="2400" dirty="0"/>
              <a:t>piece of aluminum foil, a light and a </a:t>
            </a:r>
            <a:r>
              <a:rPr lang="en-US" sz="2400" dirty="0" smtClean="0"/>
              <a:t>battery, make </a:t>
            </a:r>
            <a:r>
              <a:rPr lang="en-US" sz="2400" dirty="0"/>
              <a:t>a </a:t>
            </a:r>
            <a:r>
              <a:rPr lang="en-US" sz="2400" dirty="0" smtClean="0"/>
              <a:t>flashlight.</a:t>
            </a:r>
            <a:endParaRPr lang="en-US" sz="2400" dirty="0"/>
          </a:p>
          <a:p>
            <a:r>
              <a:rPr lang="en-US" sz="2400" dirty="0"/>
              <a:t>	</a:t>
            </a:r>
            <a:r>
              <a:rPr lang="en-US" sz="2400" dirty="0" smtClean="0"/>
              <a:t>How </a:t>
            </a:r>
            <a:r>
              <a:rPr lang="en-US" sz="2400" dirty="0"/>
              <a:t>many ways </a:t>
            </a:r>
            <a:r>
              <a:rPr lang="en-US" sz="2400" dirty="0" smtClean="0"/>
              <a:t>can you get </a:t>
            </a:r>
            <a:r>
              <a:rPr lang="en-US" sz="2400" dirty="0"/>
              <a:t>the light to </a:t>
            </a:r>
            <a:r>
              <a:rPr lang="en-US" sz="2400" dirty="0" smtClean="0"/>
              <a:t>light?</a:t>
            </a:r>
          </a:p>
          <a:p>
            <a:r>
              <a:rPr lang="en-US" sz="2400" dirty="0"/>
              <a:t>	</a:t>
            </a:r>
            <a:r>
              <a:rPr lang="en-US" sz="2400" dirty="0" smtClean="0"/>
              <a:t>How </a:t>
            </a:r>
            <a:r>
              <a:rPr lang="en-US" sz="2400" dirty="0"/>
              <a:t>many ways </a:t>
            </a:r>
            <a:r>
              <a:rPr lang="en-US" sz="2400" dirty="0" smtClean="0"/>
              <a:t>do </a:t>
            </a:r>
            <a:r>
              <a:rPr lang="en-US" sz="2400" dirty="0"/>
              <a:t>not light up the </a:t>
            </a:r>
            <a:r>
              <a:rPr lang="en-US" sz="2400" dirty="0" smtClean="0"/>
              <a:t>light?</a:t>
            </a:r>
          </a:p>
          <a:p>
            <a:endParaRPr lang="en-US" sz="2400" dirty="0"/>
          </a:p>
          <a:p>
            <a:r>
              <a:rPr lang="en-US" sz="2400" dirty="0" smtClean="0"/>
              <a:t>	In your Electrician’s Notebook, make drawings of 1 </a:t>
            </a:r>
          </a:p>
          <a:p>
            <a:r>
              <a:rPr lang="en-US" sz="2400" dirty="0"/>
              <a:t>	</a:t>
            </a:r>
            <a:r>
              <a:rPr lang="en-US" sz="2400" dirty="0" smtClean="0"/>
              <a:t>	or 2 arrangements that work and  1 or 2 that </a:t>
            </a:r>
          </a:p>
          <a:p>
            <a:r>
              <a:rPr lang="en-US" sz="2400" dirty="0"/>
              <a:t>	</a:t>
            </a:r>
            <a:r>
              <a:rPr lang="en-US" sz="2400" dirty="0" smtClean="0"/>
              <a:t>	do not.</a:t>
            </a:r>
            <a:endParaRPr lang="en-US" sz="2400" dirty="0"/>
          </a:p>
        </p:txBody>
      </p:sp>
      <p:pic>
        <p:nvPicPr>
          <p:cNvPr id="2054" name="Picture 6" descr="C:\Users\Christy Fitzpatrick\AppData\Local\Microsoft\Windows\Temporary Internet Files\Content.IE5\8J9WEGX4\MC900351208[1].wmf"/>
          <p:cNvPicPr>
            <a:picLocks noChangeAspect="1" noChangeArrowheads="1"/>
          </p:cNvPicPr>
          <p:nvPr/>
        </p:nvPicPr>
        <p:blipFill>
          <a:blip r:embed="rId2" cstate="print"/>
          <a:srcRect/>
          <a:stretch>
            <a:fillRect/>
          </a:stretch>
        </p:blipFill>
        <p:spPr bwMode="auto">
          <a:xfrm>
            <a:off x="533400" y="4876800"/>
            <a:ext cx="1815220" cy="1345949"/>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1219200"/>
            <a:ext cx="7010400" cy="3231654"/>
          </a:xfrm>
          <a:prstGeom prst="rect">
            <a:avLst/>
          </a:prstGeom>
          <a:noFill/>
        </p:spPr>
        <p:txBody>
          <a:bodyPr wrap="square" rtlCol="0">
            <a:spAutoFit/>
          </a:bodyPr>
          <a:lstStyle/>
          <a:p>
            <a:r>
              <a:rPr lang="en-US" sz="2400" b="1" u="sng" dirty="0">
                <a:solidFill>
                  <a:srgbClr val="0070C0"/>
                </a:solidFill>
              </a:rPr>
              <a:t>Share</a:t>
            </a:r>
            <a:r>
              <a:rPr lang="en-US" sz="2400" dirty="0">
                <a:solidFill>
                  <a:srgbClr val="0070C0"/>
                </a:solidFill>
              </a:rPr>
              <a:t> </a:t>
            </a:r>
            <a:endParaRPr lang="en-US" sz="2400" dirty="0" smtClean="0">
              <a:solidFill>
                <a:srgbClr val="0070C0"/>
              </a:solidFill>
            </a:endParaRPr>
          </a:p>
          <a:p>
            <a:r>
              <a:rPr lang="en-US" dirty="0"/>
              <a:t>	W</a:t>
            </a:r>
            <a:r>
              <a:rPr lang="en-US" dirty="0" smtClean="0"/>
              <a:t>hat </a:t>
            </a:r>
            <a:r>
              <a:rPr lang="en-US" dirty="0"/>
              <a:t>did </a:t>
            </a:r>
            <a:r>
              <a:rPr lang="en-US" dirty="0" smtClean="0"/>
              <a:t>you need to make the flashlight light up?</a:t>
            </a:r>
            <a:endParaRPr lang="en-US" dirty="0"/>
          </a:p>
          <a:p>
            <a:r>
              <a:rPr lang="en-US" sz="2400" b="1" u="sng" dirty="0" smtClean="0">
                <a:solidFill>
                  <a:srgbClr val="0070C0"/>
                </a:solidFill>
              </a:rPr>
              <a:t>Process</a:t>
            </a:r>
            <a:r>
              <a:rPr lang="en-US" sz="2400" dirty="0" smtClean="0"/>
              <a:t> </a:t>
            </a:r>
          </a:p>
          <a:p>
            <a:r>
              <a:rPr lang="en-US" dirty="0"/>
              <a:t>	W</a:t>
            </a:r>
            <a:r>
              <a:rPr lang="en-US" dirty="0" smtClean="0"/>
              <a:t>hat </a:t>
            </a:r>
            <a:r>
              <a:rPr lang="en-US" dirty="0"/>
              <a:t>was the most important thing you learned?</a:t>
            </a:r>
          </a:p>
          <a:p>
            <a:r>
              <a:rPr lang="en-US" sz="2400" b="1" u="sng" dirty="0">
                <a:solidFill>
                  <a:srgbClr val="0070C0"/>
                </a:solidFill>
              </a:rPr>
              <a:t>Generalize</a:t>
            </a:r>
            <a:r>
              <a:rPr lang="en-US" dirty="0"/>
              <a:t> </a:t>
            </a:r>
            <a:endParaRPr lang="en-US" dirty="0" smtClean="0"/>
          </a:p>
          <a:p>
            <a:r>
              <a:rPr lang="en-US" dirty="0"/>
              <a:t>	</a:t>
            </a:r>
            <a:r>
              <a:rPr lang="en-US" dirty="0" smtClean="0"/>
              <a:t> Can </a:t>
            </a:r>
            <a:r>
              <a:rPr lang="en-US" dirty="0"/>
              <a:t>you think of any situations where knowing what you </a:t>
            </a:r>
            <a:r>
              <a:rPr lang="en-US" dirty="0" smtClean="0"/>
              <a:t>just</a:t>
            </a:r>
          </a:p>
          <a:p>
            <a:r>
              <a:rPr lang="en-US" dirty="0"/>
              <a:t>	</a:t>
            </a:r>
            <a:r>
              <a:rPr lang="en-US" dirty="0" smtClean="0"/>
              <a:t> </a:t>
            </a:r>
            <a:r>
              <a:rPr lang="en-US" dirty="0"/>
              <a:t>learned will be useful?</a:t>
            </a:r>
          </a:p>
          <a:p>
            <a:r>
              <a:rPr lang="en-US" sz="2400" b="1" u="sng" dirty="0">
                <a:solidFill>
                  <a:srgbClr val="0070C0"/>
                </a:solidFill>
              </a:rPr>
              <a:t>Apply</a:t>
            </a:r>
            <a:r>
              <a:rPr lang="en-US" sz="2400" dirty="0">
                <a:solidFill>
                  <a:srgbClr val="0070C0"/>
                </a:solidFill>
              </a:rPr>
              <a:t> </a:t>
            </a:r>
          </a:p>
          <a:p>
            <a:r>
              <a:rPr lang="en-US" dirty="0" smtClean="0"/>
              <a:t>	How </a:t>
            </a:r>
            <a:r>
              <a:rPr lang="en-US" dirty="0"/>
              <a:t>will you use what </a:t>
            </a:r>
            <a:r>
              <a:rPr lang="en-US" dirty="0" smtClean="0"/>
              <a:t>you learned in </a:t>
            </a:r>
            <a:r>
              <a:rPr lang="en-US" dirty="0"/>
              <a:t>your electricity project??</a:t>
            </a:r>
          </a:p>
          <a:p>
            <a:endParaRPr lang="en-US" dirty="0"/>
          </a:p>
        </p:txBody>
      </p:sp>
      <p:sp>
        <p:nvSpPr>
          <p:cNvPr id="4" name="TextBox 3"/>
          <p:cNvSpPr txBox="1"/>
          <p:nvPr/>
        </p:nvSpPr>
        <p:spPr>
          <a:xfrm>
            <a:off x="1447800" y="4800600"/>
            <a:ext cx="7010400" cy="461665"/>
          </a:xfrm>
          <a:prstGeom prst="rect">
            <a:avLst/>
          </a:prstGeom>
          <a:noFill/>
        </p:spPr>
        <p:txBody>
          <a:bodyPr wrap="square" rtlCol="0">
            <a:spAutoFit/>
          </a:bodyPr>
          <a:lstStyle/>
          <a:p>
            <a:r>
              <a:rPr lang="en-US" sz="2400" b="1" dirty="0" smtClean="0">
                <a:solidFill>
                  <a:srgbClr val="0070C0"/>
                </a:solidFill>
              </a:rPr>
              <a:t>Hooray!!  It’s the……..</a:t>
            </a:r>
            <a:endParaRPr lang="en-US" sz="2400" b="1" dirty="0">
              <a:solidFill>
                <a:srgbClr val="0070C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838200"/>
            <a:ext cx="7010400" cy="5201424"/>
          </a:xfrm>
          <a:prstGeom prst="rect">
            <a:avLst/>
          </a:prstGeom>
          <a:noFill/>
        </p:spPr>
        <p:txBody>
          <a:bodyPr wrap="square" rtlCol="0">
            <a:spAutoFit/>
          </a:bodyPr>
          <a:lstStyle/>
          <a:p>
            <a:pPr algn="ctr"/>
            <a:r>
              <a:rPr lang="en-US" sz="3600" dirty="0" smtClean="0">
                <a:solidFill>
                  <a:srgbClr val="0070C0"/>
                </a:solidFill>
              </a:rPr>
              <a:t>Who knew?</a:t>
            </a:r>
          </a:p>
          <a:p>
            <a:pPr algn="ctr"/>
            <a:r>
              <a:rPr lang="en-US" sz="3600" dirty="0" smtClean="0">
                <a:solidFill>
                  <a:srgbClr val="0070C0"/>
                </a:solidFill>
              </a:rPr>
              <a:t> The Scientific Method can be Fun!</a:t>
            </a:r>
          </a:p>
          <a:p>
            <a:r>
              <a:rPr lang="en-US" dirty="0"/>
              <a:t>	</a:t>
            </a:r>
            <a:endParaRPr lang="en-US" dirty="0" smtClean="0"/>
          </a:p>
          <a:p>
            <a:pPr>
              <a:buFont typeface="Arial" pitchFamily="34" charset="0"/>
              <a:buChar char="•"/>
            </a:pPr>
            <a:r>
              <a:rPr lang="en-US" sz="2800" dirty="0" smtClean="0"/>
              <a:t>Question</a:t>
            </a:r>
            <a:endParaRPr lang="en-US" sz="2800" dirty="0"/>
          </a:p>
          <a:p>
            <a:pPr>
              <a:buFont typeface="Arial" pitchFamily="34" charset="0"/>
              <a:buChar char="•"/>
            </a:pPr>
            <a:r>
              <a:rPr lang="en-US" sz="2800" dirty="0" smtClean="0"/>
              <a:t>Research</a:t>
            </a:r>
            <a:endParaRPr lang="en-US" sz="2800" dirty="0"/>
          </a:p>
          <a:p>
            <a:pPr>
              <a:buFont typeface="Arial" pitchFamily="34" charset="0"/>
              <a:buChar char="•"/>
            </a:pPr>
            <a:r>
              <a:rPr lang="en-US" sz="2800" dirty="0" smtClean="0"/>
              <a:t>Hypothesis</a:t>
            </a:r>
            <a:endParaRPr lang="en-US" sz="2800" dirty="0"/>
          </a:p>
          <a:p>
            <a:pPr>
              <a:buFont typeface="Arial" pitchFamily="34" charset="0"/>
              <a:buChar char="•"/>
            </a:pPr>
            <a:r>
              <a:rPr lang="en-US" sz="2800" dirty="0" smtClean="0"/>
              <a:t>Experiment </a:t>
            </a:r>
            <a:endParaRPr lang="en-US" sz="2800" dirty="0"/>
          </a:p>
          <a:p>
            <a:pPr>
              <a:buFont typeface="Arial" pitchFamily="34" charset="0"/>
              <a:buChar char="•"/>
            </a:pPr>
            <a:r>
              <a:rPr lang="en-US" sz="2800" dirty="0" smtClean="0"/>
              <a:t>Collect data/Record </a:t>
            </a:r>
            <a:r>
              <a:rPr lang="en-US" sz="2800" dirty="0"/>
              <a:t>results</a:t>
            </a:r>
          </a:p>
          <a:p>
            <a:pPr>
              <a:buFont typeface="Arial" pitchFamily="34" charset="0"/>
              <a:buChar char="•"/>
            </a:pPr>
            <a:r>
              <a:rPr lang="en-US" sz="2800" dirty="0" smtClean="0"/>
              <a:t>Think </a:t>
            </a:r>
            <a:r>
              <a:rPr lang="en-US" sz="2800" dirty="0"/>
              <a:t>about/Analyze results</a:t>
            </a:r>
          </a:p>
          <a:p>
            <a:pPr>
              <a:buFont typeface="Arial" pitchFamily="34" charset="0"/>
              <a:buChar char="•"/>
            </a:pPr>
            <a:r>
              <a:rPr lang="en-US" sz="2800" dirty="0" smtClean="0"/>
              <a:t>Draw </a:t>
            </a:r>
            <a:r>
              <a:rPr lang="en-US" sz="2800" dirty="0"/>
              <a:t>a conclusion</a:t>
            </a:r>
          </a:p>
          <a:p>
            <a:pPr>
              <a:buFont typeface="Arial" pitchFamily="34" charset="0"/>
              <a:buChar char="•"/>
            </a:pPr>
            <a:r>
              <a:rPr lang="en-US" sz="2800" dirty="0" smtClean="0"/>
              <a:t>Communicate </a:t>
            </a:r>
            <a:r>
              <a:rPr lang="en-US" sz="2800" dirty="0"/>
              <a:t>results</a:t>
            </a:r>
          </a:p>
          <a:p>
            <a:endParaRPr lang="en-US" dirty="0"/>
          </a:p>
        </p:txBody>
      </p:sp>
      <p:pic>
        <p:nvPicPr>
          <p:cNvPr id="3074" name="Picture 2" descr="C:\Users\Christy Fitzpatrick\AppData\Local\Microsoft\Windows\Temporary Internet Files\Content.IE5\8J9WEGX4\MC900198862[1].wmf"/>
          <p:cNvPicPr>
            <a:picLocks noChangeAspect="1" noChangeArrowheads="1"/>
          </p:cNvPicPr>
          <p:nvPr/>
        </p:nvPicPr>
        <p:blipFill>
          <a:blip r:embed="rId2" cstate="print"/>
          <a:srcRect/>
          <a:stretch>
            <a:fillRect/>
          </a:stretch>
        </p:blipFill>
        <p:spPr bwMode="auto">
          <a:xfrm>
            <a:off x="6400800" y="4191000"/>
            <a:ext cx="1833327" cy="1874067"/>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914400"/>
            <a:ext cx="7239000" cy="5386090"/>
          </a:xfrm>
          <a:prstGeom prst="rect">
            <a:avLst/>
          </a:prstGeom>
          <a:noFill/>
        </p:spPr>
        <p:txBody>
          <a:bodyPr wrap="square" rtlCol="0">
            <a:spAutoFit/>
          </a:bodyPr>
          <a:lstStyle/>
          <a:p>
            <a:pPr algn="ctr"/>
            <a:r>
              <a:rPr lang="en-US" sz="4000" dirty="0" smtClean="0">
                <a:solidFill>
                  <a:srgbClr val="0070C0"/>
                </a:solidFill>
              </a:rPr>
              <a:t>Electricity Vocabulary </a:t>
            </a:r>
          </a:p>
          <a:p>
            <a:r>
              <a:rPr lang="en-US" sz="2200" dirty="0" smtClean="0"/>
              <a:t> Current = </a:t>
            </a:r>
            <a:r>
              <a:rPr lang="en-US" sz="2200" dirty="0"/>
              <a:t>number of electrons flowing past a point over a </a:t>
            </a:r>
            <a:endParaRPr lang="en-US" sz="2200" dirty="0" smtClean="0"/>
          </a:p>
          <a:p>
            <a:r>
              <a:rPr lang="en-US" sz="2200" dirty="0"/>
              <a:t>	</a:t>
            </a:r>
            <a:r>
              <a:rPr lang="en-US" sz="2200" dirty="0" smtClean="0"/>
              <a:t>period </a:t>
            </a:r>
            <a:r>
              <a:rPr lang="en-US" sz="2200" dirty="0"/>
              <a:t>of time. </a:t>
            </a:r>
            <a:r>
              <a:rPr lang="en-US" sz="2200" dirty="0" smtClean="0"/>
              <a:t>	6.28X10</a:t>
            </a:r>
            <a:r>
              <a:rPr lang="en-US" sz="2200" baseline="30000" dirty="0" smtClean="0"/>
              <a:t>18</a:t>
            </a:r>
            <a:endParaRPr lang="en-US" sz="2200" dirty="0"/>
          </a:p>
          <a:p>
            <a:r>
              <a:rPr lang="en-US" sz="2200" baseline="30000" dirty="0"/>
              <a:t>  	</a:t>
            </a:r>
            <a:r>
              <a:rPr lang="en-US" sz="2200" dirty="0"/>
              <a:t>Think of cars per hour through a toll gate</a:t>
            </a:r>
          </a:p>
          <a:p>
            <a:r>
              <a:rPr lang="en-US" sz="2200" dirty="0"/>
              <a:t>	Measured in amperes or </a:t>
            </a:r>
            <a:r>
              <a:rPr lang="en-US" sz="2200" dirty="0" smtClean="0"/>
              <a:t>amps</a:t>
            </a:r>
          </a:p>
          <a:p>
            <a:endParaRPr lang="en-US" sz="2200" dirty="0"/>
          </a:p>
          <a:p>
            <a:r>
              <a:rPr lang="en-US" sz="2200" dirty="0" smtClean="0"/>
              <a:t>Voltage = </a:t>
            </a:r>
            <a:r>
              <a:rPr lang="en-US" sz="2200" dirty="0"/>
              <a:t>the push (force) that moves the electrons </a:t>
            </a:r>
            <a:endParaRPr lang="en-US" sz="2200" dirty="0" smtClean="0"/>
          </a:p>
          <a:p>
            <a:r>
              <a:rPr lang="en-US" sz="2200" dirty="0"/>
              <a:t>	</a:t>
            </a:r>
            <a:r>
              <a:rPr lang="en-US" sz="2200" dirty="0" smtClean="0"/>
              <a:t>Measured </a:t>
            </a:r>
            <a:r>
              <a:rPr lang="en-US" sz="2200" dirty="0"/>
              <a:t>in </a:t>
            </a:r>
            <a:r>
              <a:rPr lang="en-US" sz="2200" dirty="0" smtClean="0"/>
              <a:t>volts</a:t>
            </a:r>
          </a:p>
          <a:p>
            <a:endParaRPr lang="en-US" sz="2200" dirty="0"/>
          </a:p>
          <a:p>
            <a:r>
              <a:rPr lang="en-US" sz="2200" dirty="0"/>
              <a:t>Resistance = resistance to the flow of electrons, either atoms </a:t>
            </a:r>
            <a:r>
              <a:rPr lang="en-US" sz="2200" dirty="0" smtClean="0"/>
              <a:t>	not wanting to </a:t>
            </a:r>
            <a:r>
              <a:rPr lang="en-US" sz="2200" dirty="0"/>
              <a:t>give up electrons or by collisions </a:t>
            </a:r>
            <a:endParaRPr lang="en-US" sz="2200" dirty="0" smtClean="0"/>
          </a:p>
          <a:p>
            <a:r>
              <a:rPr lang="en-US" sz="2200" dirty="0"/>
              <a:t>	</a:t>
            </a:r>
            <a:r>
              <a:rPr lang="en-US" sz="2200" dirty="0" smtClean="0"/>
              <a:t>between </a:t>
            </a:r>
            <a:r>
              <a:rPr lang="en-US" sz="2200" dirty="0"/>
              <a:t>electrons flowing </a:t>
            </a:r>
            <a:r>
              <a:rPr lang="en-US" sz="2200" dirty="0" smtClean="0"/>
              <a:t>through </a:t>
            </a:r>
            <a:r>
              <a:rPr lang="en-US" sz="2200" dirty="0"/>
              <a:t>a small space (</a:t>
            </a:r>
            <a:r>
              <a:rPr lang="en-US" sz="2200" dirty="0" smtClean="0"/>
              <a:t>like</a:t>
            </a:r>
          </a:p>
          <a:p>
            <a:r>
              <a:rPr lang="en-US" sz="2200" dirty="0"/>
              <a:t>	</a:t>
            </a:r>
            <a:r>
              <a:rPr lang="en-US" sz="2200" dirty="0" smtClean="0"/>
              <a:t> </a:t>
            </a:r>
            <a:r>
              <a:rPr lang="en-US" sz="2200" dirty="0"/>
              <a:t>very thin wire) which generates heat </a:t>
            </a:r>
            <a:r>
              <a:rPr lang="en-US" sz="2200" dirty="0" smtClean="0"/>
              <a:t>and/or </a:t>
            </a:r>
            <a:r>
              <a:rPr lang="en-US" sz="2200" dirty="0"/>
              <a:t>light</a:t>
            </a:r>
          </a:p>
          <a:p>
            <a:r>
              <a:rPr lang="en-US" sz="2200" dirty="0" smtClean="0"/>
              <a:t>	Measured </a:t>
            </a:r>
            <a:r>
              <a:rPr lang="en-US" sz="2200" dirty="0"/>
              <a:t>in ohms</a:t>
            </a:r>
          </a:p>
          <a:p>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685800"/>
            <a:ext cx="7620000" cy="6463308"/>
          </a:xfrm>
          <a:prstGeom prst="rect">
            <a:avLst/>
          </a:prstGeom>
          <a:noFill/>
        </p:spPr>
        <p:txBody>
          <a:bodyPr wrap="square" rtlCol="0">
            <a:spAutoFit/>
          </a:bodyPr>
          <a:lstStyle/>
          <a:p>
            <a:pPr algn="ctr"/>
            <a:r>
              <a:rPr lang="en-US" sz="3600" dirty="0" smtClean="0">
                <a:solidFill>
                  <a:srgbClr val="0070C0"/>
                </a:solidFill>
              </a:rPr>
              <a:t>Series and Parallel Circuits</a:t>
            </a:r>
          </a:p>
          <a:p>
            <a:r>
              <a:rPr lang="en-US" sz="2400" dirty="0" smtClean="0"/>
              <a:t>Series: </a:t>
            </a:r>
            <a:endParaRPr lang="en-US" sz="2400" dirty="0"/>
          </a:p>
          <a:p>
            <a:r>
              <a:rPr lang="en-US" dirty="0" smtClean="0"/>
              <a:t>Components in a series circuit share the same current: </a:t>
            </a:r>
            <a:r>
              <a:rPr lang="en-US" dirty="0" err="1" smtClean="0"/>
              <a:t>I</a:t>
            </a:r>
            <a:r>
              <a:rPr lang="en-US" baseline="-25000" dirty="0" err="1" smtClean="0"/>
              <a:t>Total</a:t>
            </a:r>
            <a:r>
              <a:rPr lang="en-US" dirty="0" smtClean="0"/>
              <a:t> = I</a:t>
            </a:r>
            <a:r>
              <a:rPr lang="en-US" baseline="-25000" dirty="0" smtClean="0"/>
              <a:t>1</a:t>
            </a:r>
            <a:r>
              <a:rPr lang="en-US" dirty="0" smtClean="0"/>
              <a:t> = I</a:t>
            </a:r>
            <a:r>
              <a:rPr lang="en-US" baseline="-25000" dirty="0" smtClean="0"/>
              <a:t>2</a:t>
            </a:r>
            <a:r>
              <a:rPr lang="en-US" dirty="0" smtClean="0"/>
              <a:t> = . . . I</a:t>
            </a:r>
            <a:r>
              <a:rPr lang="en-US" baseline="-25000" dirty="0" smtClean="0"/>
              <a:t>n</a:t>
            </a:r>
            <a:endParaRPr lang="en-US" dirty="0" smtClean="0"/>
          </a:p>
          <a:p>
            <a:r>
              <a:rPr lang="en-US" dirty="0" smtClean="0"/>
              <a:t>Total resistance in a series circuit is equal to the sum of the individual </a:t>
            </a:r>
          </a:p>
          <a:p>
            <a:r>
              <a:rPr lang="en-US" dirty="0"/>
              <a:t>	</a:t>
            </a:r>
            <a:r>
              <a:rPr lang="en-US" dirty="0" smtClean="0"/>
              <a:t>resistances: </a:t>
            </a:r>
            <a:r>
              <a:rPr lang="en-US" dirty="0" err="1" smtClean="0"/>
              <a:t>R</a:t>
            </a:r>
            <a:r>
              <a:rPr lang="en-US" baseline="-25000" dirty="0" err="1" smtClean="0"/>
              <a:t>Total</a:t>
            </a:r>
            <a:r>
              <a:rPr lang="en-US" dirty="0" smtClean="0"/>
              <a:t> = R</a:t>
            </a:r>
            <a:r>
              <a:rPr lang="en-US" baseline="-25000" dirty="0" smtClean="0"/>
              <a:t>1</a:t>
            </a:r>
            <a:r>
              <a:rPr lang="en-US" dirty="0" smtClean="0"/>
              <a:t> + R</a:t>
            </a:r>
            <a:r>
              <a:rPr lang="en-US" baseline="-25000" dirty="0" smtClean="0"/>
              <a:t>2</a:t>
            </a:r>
            <a:r>
              <a:rPr lang="en-US" dirty="0" smtClean="0"/>
              <a:t> + . . . </a:t>
            </a:r>
            <a:r>
              <a:rPr lang="en-US" dirty="0" err="1" smtClean="0"/>
              <a:t>R</a:t>
            </a:r>
            <a:r>
              <a:rPr lang="en-US" baseline="-25000" dirty="0" err="1" smtClean="0"/>
              <a:t>n</a:t>
            </a:r>
            <a:endParaRPr lang="en-US" dirty="0" smtClean="0"/>
          </a:p>
          <a:p>
            <a:r>
              <a:rPr lang="en-US" dirty="0" smtClean="0"/>
              <a:t>Total voltage in a series circuit is equal to the sum of the individual voltage</a:t>
            </a:r>
          </a:p>
          <a:p>
            <a:r>
              <a:rPr lang="en-US" dirty="0"/>
              <a:t>	</a:t>
            </a:r>
            <a:r>
              <a:rPr lang="en-US" dirty="0" smtClean="0"/>
              <a:t> drops: </a:t>
            </a:r>
            <a:r>
              <a:rPr lang="en-US" dirty="0" err="1" smtClean="0"/>
              <a:t>E</a:t>
            </a:r>
            <a:r>
              <a:rPr lang="en-US" baseline="-25000" dirty="0" err="1" smtClean="0"/>
              <a:t>Total</a:t>
            </a:r>
            <a:r>
              <a:rPr lang="en-US" dirty="0" smtClean="0"/>
              <a:t> = E</a:t>
            </a:r>
            <a:r>
              <a:rPr lang="en-US" baseline="-25000" dirty="0" smtClean="0"/>
              <a:t>1</a:t>
            </a:r>
            <a:r>
              <a:rPr lang="en-US" dirty="0" smtClean="0"/>
              <a:t> + E</a:t>
            </a:r>
            <a:r>
              <a:rPr lang="en-US" baseline="-25000" dirty="0" smtClean="0"/>
              <a:t>2</a:t>
            </a:r>
            <a:r>
              <a:rPr lang="en-US" dirty="0" smtClean="0"/>
              <a:t> + . . . E</a:t>
            </a:r>
            <a:r>
              <a:rPr lang="en-US" baseline="-25000" dirty="0" smtClean="0"/>
              <a:t>n</a:t>
            </a:r>
          </a:p>
          <a:p>
            <a:r>
              <a:rPr lang="en-US" dirty="0" smtClean="0"/>
              <a:t>Lights get dimmer as you add more in a series circuit.</a:t>
            </a:r>
            <a:endParaRPr lang="en-US" baseline="-25000" dirty="0" smtClean="0"/>
          </a:p>
          <a:p>
            <a:endParaRPr lang="en-US" baseline="-25000" dirty="0" smtClean="0"/>
          </a:p>
          <a:p>
            <a:r>
              <a:rPr lang="en-US" sz="2400" dirty="0" smtClean="0"/>
              <a:t>Parallel</a:t>
            </a:r>
          </a:p>
          <a:p>
            <a:r>
              <a:rPr lang="en-US" dirty="0" smtClean="0"/>
              <a:t>Components in a parallel circuit share the same voltage: </a:t>
            </a:r>
            <a:r>
              <a:rPr lang="en-US" dirty="0" err="1" smtClean="0"/>
              <a:t>E</a:t>
            </a:r>
            <a:r>
              <a:rPr lang="en-US" baseline="-25000" dirty="0" err="1" smtClean="0"/>
              <a:t>Total</a:t>
            </a:r>
            <a:r>
              <a:rPr lang="en-US" dirty="0" smtClean="0"/>
              <a:t> = E</a:t>
            </a:r>
            <a:r>
              <a:rPr lang="en-US" baseline="-25000" dirty="0" smtClean="0"/>
              <a:t>1</a:t>
            </a:r>
            <a:r>
              <a:rPr lang="en-US" dirty="0" smtClean="0"/>
              <a:t> = E</a:t>
            </a:r>
            <a:r>
              <a:rPr lang="en-US" baseline="-25000" dirty="0" smtClean="0"/>
              <a:t>2</a:t>
            </a:r>
            <a:r>
              <a:rPr lang="en-US" dirty="0" smtClean="0"/>
              <a:t> = . . . E</a:t>
            </a:r>
            <a:r>
              <a:rPr lang="en-US" baseline="-25000" dirty="0" smtClean="0"/>
              <a:t>n</a:t>
            </a:r>
          </a:p>
          <a:p>
            <a:r>
              <a:rPr lang="en-US" dirty="0" smtClean="0"/>
              <a:t>	</a:t>
            </a:r>
          </a:p>
          <a:p>
            <a:r>
              <a:rPr lang="en-US" dirty="0" smtClean="0"/>
              <a:t>Total resistance in a parallel circuit is </a:t>
            </a:r>
            <a:r>
              <a:rPr lang="en-US" i="1" dirty="0" smtClean="0"/>
              <a:t>less</a:t>
            </a:r>
            <a:r>
              <a:rPr lang="en-US" dirty="0" smtClean="0"/>
              <a:t> than any of the individual resistances: </a:t>
            </a:r>
            <a:r>
              <a:rPr lang="en-US" dirty="0" err="1" smtClean="0"/>
              <a:t>R</a:t>
            </a:r>
            <a:r>
              <a:rPr lang="en-US" baseline="-25000" dirty="0" err="1" smtClean="0"/>
              <a:t>Total</a:t>
            </a:r>
            <a:r>
              <a:rPr lang="en-US" dirty="0" smtClean="0"/>
              <a:t> = 1 / (1/R</a:t>
            </a:r>
            <a:r>
              <a:rPr lang="en-US" baseline="-25000" dirty="0" smtClean="0"/>
              <a:t>1</a:t>
            </a:r>
            <a:r>
              <a:rPr lang="en-US" dirty="0" smtClean="0"/>
              <a:t> + 1/R</a:t>
            </a:r>
            <a:r>
              <a:rPr lang="en-US" baseline="-25000" dirty="0" smtClean="0"/>
              <a:t>2</a:t>
            </a:r>
            <a:r>
              <a:rPr lang="en-US" dirty="0" smtClean="0"/>
              <a:t> + . . . 1/</a:t>
            </a:r>
            <a:r>
              <a:rPr lang="en-US" dirty="0" err="1" smtClean="0"/>
              <a:t>R</a:t>
            </a:r>
            <a:r>
              <a:rPr lang="en-US" baseline="-25000" dirty="0" err="1" smtClean="0"/>
              <a:t>n</a:t>
            </a:r>
            <a:r>
              <a:rPr lang="en-US" dirty="0" smtClean="0"/>
              <a:t>)</a:t>
            </a:r>
          </a:p>
          <a:p>
            <a:endParaRPr lang="en-US" dirty="0" smtClean="0"/>
          </a:p>
          <a:p>
            <a:r>
              <a:rPr lang="en-US" dirty="0" smtClean="0"/>
              <a:t>Total current in a parallel circuit is equal to the sum of the individual branch currents: </a:t>
            </a:r>
            <a:r>
              <a:rPr lang="en-US" dirty="0" err="1" smtClean="0"/>
              <a:t>I</a:t>
            </a:r>
            <a:r>
              <a:rPr lang="en-US" baseline="-25000" dirty="0" err="1" smtClean="0"/>
              <a:t>Total</a:t>
            </a:r>
            <a:r>
              <a:rPr lang="en-US" dirty="0" smtClean="0"/>
              <a:t> = I</a:t>
            </a:r>
            <a:r>
              <a:rPr lang="en-US" baseline="-25000" dirty="0" smtClean="0"/>
              <a:t>1</a:t>
            </a:r>
            <a:r>
              <a:rPr lang="en-US" dirty="0" smtClean="0"/>
              <a:t> + I</a:t>
            </a:r>
            <a:r>
              <a:rPr lang="en-US" baseline="-25000" dirty="0" smtClean="0"/>
              <a:t>2</a:t>
            </a:r>
            <a:r>
              <a:rPr lang="en-US" dirty="0" smtClean="0"/>
              <a:t> + . . . I</a:t>
            </a:r>
            <a:r>
              <a:rPr lang="en-US" baseline="-25000" dirty="0" smtClean="0"/>
              <a:t>n</a:t>
            </a:r>
            <a:r>
              <a:rPr lang="en-US" dirty="0" smtClean="0"/>
              <a:t>.</a:t>
            </a:r>
          </a:p>
          <a:p>
            <a:endParaRPr lang="en-US" dirty="0"/>
          </a:p>
          <a:p>
            <a:r>
              <a:rPr lang="en-US" dirty="0" smtClean="0"/>
              <a:t>Lights stay the same as you add more in a parallel circuit.</a:t>
            </a:r>
          </a:p>
          <a:p>
            <a:endParaRPr lang="en-US" dirty="0" smtClean="0"/>
          </a:p>
          <a:p>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609600"/>
            <a:ext cx="7162800" cy="5816977"/>
          </a:xfrm>
          <a:prstGeom prst="rect">
            <a:avLst/>
          </a:prstGeom>
          <a:noFill/>
        </p:spPr>
        <p:txBody>
          <a:bodyPr wrap="square" rtlCol="0">
            <a:spAutoFit/>
          </a:bodyPr>
          <a:lstStyle/>
          <a:p>
            <a:pPr algn="ctr"/>
            <a:r>
              <a:rPr lang="en-US" sz="3600" b="1" dirty="0" smtClean="0">
                <a:solidFill>
                  <a:srgbClr val="0070C0"/>
                </a:solidFill>
              </a:rPr>
              <a:t>4-H </a:t>
            </a:r>
            <a:r>
              <a:rPr lang="en-US" sz="3600" b="1" dirty="0">
                <a:solidFill>
                  <a:srgbClr val="0070C0"/>
                </a:solidFill>
              </a:rPr>
              <a:t>Science, Engineering and Technology Abilities</a:t>
            </a:r>
          </a:p>
          <a:p>
            <a:r>
              <a:rPr lang="en-US" sz="2000" b="1" dirty="0"/>
              <a:t>Build/Construct </a:t>
            </a:r>
            <a:r>
              <a:rPr lang="en-US" sz="2000" b="1" dirty="0" smtClean="0"/>
              <a:t>			Model/Graph/Use </a:t>
            </a:r>
            <a:r>
              <a:rPr lang="en-US" sz="2000" b="1" dirty="0"/>
              <a:t>Numbers</a:t>
            </a:r>
          </a:p>
          <a:p>
            <a:r>
              <a:rPr lang="en-US" sz="2000" b="1" dirty="0"/>
              <a:t>Categorize/Order/Classify </a:t>
            </a:r>
            <a:r>
              <a:rPr lang="en-US" sz="2000" b="1" dirty="0" smtClean="0"/>
              <a:t>	Observe</a:t>
            </a:r>
            <a:endParaRPr lang="en-US" sz="2000" b="1" dirty="0"/>
          </a:p>
          <a:p>
            <a:r>
              <a:rPr lang="en-US" sz="2000" b="1" dirty="0"/>
              <a:t>Collaborate </a:t>
            </a:r>
            <a:r>
              <a:rPr lang="en-US" sz="2000" b="1" dirty="0" smtClean="0"/>
              <a:t>			Optimize</a:t>
            </a:r>
            <a:endParaRPr lang="en-US" sz="2000" b="1" dirty="0"/>
          </a:p>
          <a:p>
            <a:r>
              <a:rPr lang="en-US" sz="2000" b="1" dirty="0"/>
              <a:t>Collect Data </a:t>
            </a:r>
            <a:r>
              <a:rPr lang="en-US" sz="2000" b="1" dirty="0" smtClean="0"/>
              <a:t>			Organize/Order/Classify</a:t>
            </a:r>
            <a:endParaRPr lang="en-US" sz="2000" b="1" dirty="0"/>
          </a:p>
          <a:p>
            <a:r>
              <a:rPr lang="en-US" sz="2000" b="1" dirty="0"/>
              <a:t>Communicate/Demonstrate </a:t>
            </a:r>
            <a:r>
              <a:rPr lang="en-US" sz="2000" b="1" dirty="0" smtClean="0"/>
              <a:t>	Plan </a:t>
            </a:r>
            <a:r>
              <a:rPr lang="en-US" sz="2000" b="1" dirty="0"/>
              <a:t>Investigations</a:t>
            </a:r>
          </a:p>
          <a:p>
            <a:r>
              <a:rPr lang="en-US" sz="2000" b="1" dirty="0"/>
              <a:t>Compare/Contrast </a:t>
            </a:r>
            <a:r>
              <a:rPr lang="en-US" sz="2000" b="1" dirty="0" smtClean="0"/>
              <a:t>		Predict</a:t>
            </a:r>
            <a:endParaRPr lang="en-US" sz="2000" b="1" dirty="0"/>
          </a:p>
          <a:p>
            <a:r>
              <a:rPr lang="en-US" sz="2000" b="1" dirty="0"/>
              <a:t>Design Solutions </a:t>
            </a:r>
            <a:r>
              <a:rPr lang="en-US" sz="2000" b="1" dirty="0" smtClean="0"/>
              <a:t>			Problem </a:t>
            </a:r>
            <a:r>
              <a:rPr lang="en-US" sz="2000" b="1" dirty="0"/>
              <a:t>Solve</a:t>
            </a:r>
          </a:p>
          <a:p>
            <a:r>
              <a:rPr lang="en-US" sz="2000" b="1" dirty="0"/>
              <a:t>Develop </a:t>
            </a:r>
            <a:r>
              <a:rPr lang="en-US" sz="2000" b="1" dirty="0" smtClean="0"/>
              <a:t>Solutions		Question</a:t>
            </a:r>
            <a:endParaRPr lang="en-US" sz="2000" b="1" dirty="0"/>
          </a:p>
          <a:p>
            <a:r>
              <a:rPr lang="en-US" sz="2000" b="1" dirty="0" smtClean="0"/>
              <a:t>Draw/Design			 </a:t>
            </a:r>
            <a:r>
              <a:rPr lang="en-US" sz="2000" b="1" dirty="0"/>
              <a:t>Redesign</a:t>
            </a:r>
          </a:p>
          <a:p>
            <a:r>
              <a:rPr lang="en-US" sz="2000" b="1" dirty="0"/>
              <a:t>Evaluate </a:t>
            </a:r>
            <a:r>
              <a:rPr lang="en-US" sz="2000" b="1" dirty="0" smtClean="0"/>
              <a:t>			Research </a:t>
            </a:r>
            <a:r>
              <a:rPr lang="en-US" sz="2000" b="1" dirty="0"/>
              <a:t>a Problem</a:t>
            </a:r>
          </a:p>
          <a:p>
            <a:r>
              <a:rPr lang="en-US" sz="2000" b="1" dirty="0"/>
              <a:t>Hypothesize </a:t>
            </a:r>
            <a:r>
              <a:rPr lang="en-US" sz="2000" b="1" dirty="0" smtClean="0"/>
              <a:t>			State </a:t>
            </a:r>
            <a:r>
              <a:rPr lang="en-US" sz="2000" b="1" dirty="0"/>
              <a:t>a Problem</a:t>
            </a:r>
          </a:p>
          <a:p>
            <a:r>
              <a:rPr lang="en-US" sz="2000" b="1" dirty="0"/>
              <a:t>Invent/Implement </a:t>
            </a:r>
            <a:r>
              <a:rPr lang="en-US" sz="2000" b="1" dirty="0" smtClean="0"/>
              <a:t>		Solutions </a:t>
            </a:r>
            <a:r>
              <a:rPr lang="en-US" sz="2000" b="1" dirty="0"/>
              <a:t>Summarize</a:t>
            </a:r>
          </a:p>
          <a:p>
            <a:r>
              <a:rPr lang="en-US" sz="2000" b="1" dirty="0"/>
              <a:t>Infer </a:t>
            </a:r>
            <a:r>
              <a:rPr lang="en-US" sz="2000" b="1" dirty="0" smtClean="0"/>
              <a:t>				Test</a:t>
            </a:r>
            <a:endParaRPr lang="en-US" sz="2000" b="1" dirty="0"/>
          </a:p>
          <a:p>
            <a:r>
              <a:rPr lang="en-US" sz="2000" b="1" dirty="0"/>
              <a:t>Interpret/Analyze/Reason </a:t>
            </a:r>
            <a:r>
              <a:rPr lang="en-US" sz="2000" b="1" dirty="0" smtClean="0"/>
              <a:t>	Troubleshoot</a:t>
            </a:r>
            <a:endParaRPr lang="en-US" sz="2000" b="1" dirty="0"/>
          </a:p>
          <a:p>
            <a:r>
              <a:rPr lang="en-US" sz="2000" b="1" dirty="0" smtClean="0"/>
              <a:t>Measure			 </a:t>
            </a:r>
            <a:r>
              <a:rPr lang="en-US" sz="2000" b="1" dirty="0"/>
              <a:t>Use </a:t>
            </a:r>
            <a:r>
              <a:rPr lang="en-US" sz="2000" b="1" dirty="0" smtClean="0"/>
              <a:t>Tools</a:t>
            </a:r>
            <a:endParaRPr lang="en-US" sz="2000"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81000" y="838200"/>
            <a:ext cx="8077200" cy="5416868"/>
          </a:xfrm>
          <a:prstGeom prst="rect">
            <a:avLst/>
          </a:prstGeom>
          <a:noFill/>
        </p:spPr>
        <p:txBody>
          <a:bodyPr wrap="square" rtlCol="0">
            <a:spAutoFit/>
          </a:bodyPr>
          <a:lstStyle/>
          <a:p>
            <a:pPr algn="ctr"/>
            <a:r>
              <a:rPr lang="en-US" sz="4000" b="1" dirty="0">
                <a:solidFill>
                  <a:srgbClr val="0070C0"/>
                </a:solidFill>
              </a:rPr>
              <a:t>Outline of the day:</a:t>
            </a:r>
          </a:p>
          <a:p>
            <a:r>
              <a:rPr lang="en-US" sz="2400" dirty="0"/>
              <a:t>AM	What is 4-H </a:t>
            </a:r>
            <a:r>
              <a:rPr lang="en-US" sz="2400" dirty="0" smtClean="0"/>
              <a:t>Science?</a:t>
            </a:r>
            <a:endParaRPr lang="en-US" sz="2400" dirty="0"/>
          </a:p>
          <a:p>
            <a:r>
              <a:rPr lang="en-US" sz="2400" dirty="0"/>
              <a:t>     </a:t>
            </a:r>
            <a:r>
              <a:rPr lang="en-US" sz="2400" dirty="0" smtClean="0"/>
              <a:t>	Mini lesson -  </a:t>
            </a:r>
            <a:r>
              <a:rPr lang="en-US" sz="2400" dirty="0"/>
              <a:t>What is energy and how do we use it? </a:t>
            </a:r>
          </a:p>
          <a:p>
            <a:endParaRPr lang="en-US" sz="2400" dirty="0" smtClean="0"/>
          </a:p>
          <a:p>
            <a:r>
              <a:rPr lang="en-US" sz="2400" dirty="0"/>
              <a:t>	4-H Electricity curriculum for youth</a:t>
            </a:r>
          </a:p>
          <a:p>
            <a:r>
              <a:rPr lang="en-US" sz="2400" dirty="0"/>
              <a:t>		</a:t>
            </a:r>
          </a:p>
          <a:p>
            <a:r>
              <a:rPr lang="en-US" sz="2400" dirty="0"/>
              <a:t>PM   </a:t>
            </a:r>
            <a:r>
              <a:rPr lang="en-US" sz="2400" dirty="0" smtClean="0"/>
              <a:t>	 </a:t>
            </a:r>
            <a:r>
              <a:rPr lang="en-US" sz="2400" dirty="0"/>
              <a:t>Looking at Clean and Renewable Energy</a:t>
            </a:r>
          </a:p>
          <a:p>
            <a:r>
              <a:rPr lang="en-US" sz="2400" dirty="0"/>
              <a:t>	Power of the Wind</a:t>
            </a:r>
          </a:p>
          <a:p>
            <a:r>
              <a:rPr lang="en-US" sz="2400" dirty="0"/>
              <a:t>	Wired for Wind</a:t>
            </a:r>
          </a:p>
          <a:p>
            <a:r>
              <a:rPr lang="en-US" sz="2400" dirty="0"/>
              <a:t>	Clean Energy curriculum </a:t>
            </a:r>
            <a:r>
              <a:rPr lang="en-US" sz="2400" dirty="0" smtClean="0"/>
              <a:t>overview</a:t>
            </a:r>
          </a:p>
          <a:p>
            <a:endParaRPr lang="en-US" sz="2400" dirty="0"/>
          </a:p>
          <a:p>
            <a:r>
              <a:rPr lang="en-US" sz="2400" dirty="0" smtClean="0"/>
              <a:t>	Wrap </a:t>
            </a:r>
            <a:r>
              <a:rPr lang="en-US" sz="2400" dirty="0"/>
              <a:t>up and questions</a:t>
            </a:r>
          </a:p>
          <a:p>
            <a:r>
              <a:rPr lang="en-US" sz="2400" dirty="0"/>
              <a:t> </a:t>
            </a:r>
          </a:p>
          <a:p>
            <a:endParaRPr lang="en-US" dirty="0"/>
          </a:p>
        </p:txBody>
      </p:sp>
      <p:pic>
        <p:nvPicPr>
          <p:cNvPr id="3" name="Picture 3" descr="C:\Users\Christy Fitzpatrick\AppData\Local\Microsoft\Windows\Temporary Internet Files\Content.IE5\4T7SDY7P\MC900082411[1].wmf"/>
          <p:cNvPicPr>
            <a:picLocks noChangeAspect="1" noChangeArrowheads="1"/>
          </p:cNvPicPr>
          <p:nvPr/>
        </p:nvPicPr>
        <p:blipFill>
          <a:blip r:embed="rId2" cstate="print"/>
          <a:srcRect/>
          <a:stretch>
            <a:fillRect/>
          </a:stretch>
        </p:blipFill>
        <p:spPr bwMode="auto">
          <a:xfrm>
            <a:off x="7010400" y="5181600"/>
            <a:ext cx="1295400" cy="1295400"/>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533400"/>
            <a:ext cx="7848600" cy="4339650"/>
          </a:xfrm>
          <a:prstGeom prst="rect">
            <a:avLst/>
          </a:prstGeom>
          <a:noFill/>
        </p:spPr>
        <p:txBody>
          <a:bodyPr wrap="square" rtlCol="0">
            <a:spAutoFit/>
          </a:bodyPr>
          <a:lstStyle/>
          <a:p>
            <a:pPr algn="ctr"/>
            <a:r>
              <a:rPr lang="en-US" sz="4000" dirty="0">
                <a:solidFill>
                  <a:srgbClr val="0070C0"/>
                </a:solidFill>
              </a:rPr>
              <a:t>Ohms Law</a:t>
            </a:r>
          </a:p>
          <a:p>
            <a:r>
              <a:rPr lang="en-US" dirty="0"/>
              <a:t>		</a:t>
            </a:r>
          </a:p>
          <a:p>
            <a:r>
              <a:rPr lang="en-US" dirty="0" smtClean="0"/>
              <a:t>	</a:t>
            </a:r>
            <a:r>
              <a:rPr lang="en-US" sz="2000" dirty="0" smtClean="0"/>
              <a:t>I=V/R 	  Current = voltage divided by resistance</a:t>
            </a:r>
          </a:p>
          <a:p>
            <a:endParaRPr lang="en-US" sz="2000" dirty="0"/>
          </a:p>
          <a:p>
            <a:r>
              <a:rPr lang="en-US" sz="2000" dirty="0" smtClean="0"/>
              <a:t>	V </a:t>
            </a:r>
            <a:r>
              <a:rPr lang="en-US" sz="2000" dirty="0"/>
              <a:t>= I x </a:t>
            </a:r>
            <a:r>
              <a:rPr lang="en-US" sz="2000" dirty="0" smtClean="0"/>
              <a:t>r 	  Voltage = current times resistance</a:t>
            </a:r>
            <a:endParaRPr lang="en-US" sz="2000" dirty="0"/>
          </a:p>
          <a:p>
            <a:endParaRPr lang="en-US" sz="2000" dirty="0" smtClean="0"/>
          </a:p>
          <a:p>
            <a:r>
              <a:rPr lang="en-US" sz="2000" dirty="0" smtClean="0"/>
              <a:t>       </a:t>
            </a:r>
            <a:r>
              <a:rPr lang="en-US" sz="2000" dirty="0"/>
              <a:t>	</a:t>
            </a:r>
            <a:r>
              <a:rPr lang="en-US" sz="2000" dirty="0" smtClean="0"/>
              <a:t>R</a:t>
            </a:r>
            <a:r>
              <a:rPr lang="en-US" sz="2000" dirty="0"/>
              <a:t>= </a:t>
            </a:r>
            <a:r>
              <a:rPr lang="en-US" sz="2000" dirty="0" smtClean="0"/>
              <a:t>V/I 	  Resistance = Voltage divided by current</a:t>
            </a:r>
          </a:p>
          <a:p>
            <a:endParaRPr lang="en-US" sz="2000" dirty="0"/>
          </a:p>
          <a:p>
            <a:r>
              <a:rPr lang="en-US" sz="2000" dirty="0"/>
              <a:t>		</a:t>
            </a:r>
            <a:r>
              <a:rPr lang="en-US" sz="2000" dirty="0" smtClean="0"/>
              <a:t>The </a:t>
            </a:r>
            <a:r>
              <a:rPr lang="en-US" sz="2000" dirty="0"/>
              <a:t>math on p 13</a:t>
            </a:r>
          </a:p>
          <a:p>
            <a:r>
              <a:rPr lang="en-US" sz="2000" dirty="0"/>
              <a:t>		3V, 1000 ohms per light</a:t>
            </a:r>
          </a:p>
          <a:p>
            <a:r>
              <a:rPr lang="en-US" sz="2000" dirty="0"/>
              <a:t>			1 light = 3/1000 = .003 </a:t>
            </a:r>
            <a:r>
              <a:rPr lang="en-US" sz="2000" dirty="0" smtClean="0"/>
              <a:t>amps = 3 milliamps</a:t>
            </a:r>
            <a:endParaRPr lang="en-US" sz="2000" dirty="0"/>
          </a:p>
          <a:p>
            <a:r>
              <a:rPr lang="en-US" sz="2000" dirty="0"/>
              <a:t>			2 lights = 3/2000 - .0015 </a:t>
            </a:r>
            <a:r>
              <a:rPr lang="en-US" sz="2000" dirty="0" smtClean="0"/>
              <a:t>amps = 1.5 milliamps</a:t>
            </a:r>
            <a:endParaRPr lang="en-US" sz="2000" dirty="0"/>
          </a:p>
          <a:p>
            <a:endParaRPr lang="en-US" dirty="0"/>
          </a:p>
        </p:txBody>
      </p:sp>
      <p:pic>
        <p:nvPicPr>
          <p:cNvPr id="4098" name="Picture 2" descr="C:\Users\Christy Fitzpatrick\AppData\Local\Microsoft\Windows\Temporary Internet Files\Content.IE5\4T7SDY7P\MC900082411[2].wmf"/>
          <p:cNvPicPr>
            <a:picLocks noChangeAspect="1" noChangeArrowheads="1"/>
          </p:cNvPicPr>
          <p:nvPr/>
        </p:nvPicPr>
        <p:blipFill>
          <a:blip r:embed="rId2" cstate="print"/>
          <a:srcRect/>
          <a:stretch>
            <a:fillRect/>
          </a:stretch>
        </p:blipFill>
        <p:spPr bwMode="auto">
          <a:xfrm>
            <a:off x="990600" y="4495800"/>
            <a:ext cx="1827886" cy="1827886"/>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381000"/>
            <a:ext cx="7391400" cy="5786199"/>
          </a:xfrm>
          <a:prstGeom prst="rect">
            <a:avLst/>
          </a:prstGeom>
          <a:noFill/>
        </p:spPr>
        <p:txBody>
          <a:bodyPr wrap="square" rtlCol="0">
            <a:spAutoFit/>
          </a:bodyPr>
          <a:lstStyle/>
          <a:p>
            <a:pPr algn="ctr"/>
            <a:r>
              <a:rPr lang="en-US" sz="4000" dirty="0" smtClean="0">
                <a:solidFill>
                  <a:srgbClr val="0070C0"/>
                </a:solidFill>
              </a:rPr>
              <a:t>4-H </a:t>
            </a:r>
            <a:r>
              <a:rPr lang="en-US" sz="4000" dirty="0" err="1" smtClean="0">
                <a:solidFill>
                  <a:srgbClr val="0070C0"/>
                </a:solidFill>
              </a:rPr>
              <a:t>Skilathon</a:t>
            </a:r>
            <a:r>
              <a:rPr lang="en-US" sz="4000" dirty="0" smtClean="0">
                <a:solidFill>
                  <a:srgbClr val="0070C0"/>
                </a:solidFill>
              </a:rPr>
              <a:t> </a:t>
            </a:r>
          </a:p>
          <a:p>
            <a:r>
              <a:rPr lang="en-US" dirty="0" smtClean="0"/>
              <a:t> </a:t>
            </a:r>
            <a:r>
              <a:rPr lang="en-US" sz="2400" dirty="0" smtClean="0"/>
              <a:t>You  can use </a:t>
            </a:r>
            <a:r>
              <a:rPr lang="en-US" sz="2400" dirty="0"/>
              <a:t>as an assessment or as a learning </a:t>
            </a:r>
            <a:r>
              <a:rPr lang="en-US" sz="2400" dirty="0" smtClean="0"/>
              <a:t>activity.</a:t>
            </a:r>
            <a:endParaRPr lang="en-US" sz="2400" dirty="0"/>
          </a:p>
          <a:p>
            <a:r>
              <a:rPr lang="en-US" sz="2400" dirty="0"/>
              <a:t>	</a:t>
            </a:r>
            <a:r>
              <a:rPr lang="en-US" sz="2400" dirty="0" smtClean="0"/>
              <a:t>Ours is </a:t>
            </a:r>
            <a:r>
              <a:rPr lang="en-US" sz="2400" dirty="0"/>
              <a:t>a learning </a:t>
            </a:r>
            <a:r>
              <a:rPr lang="en-US" sz="2400" dirty="0" smtClean="0"/>
              <a:t>activity.</a:t>
            </a:r>
          </a:p>
          <a:p>
            <a:endParaRPr lang="en-US" sz="2400" dirty="0"/>
          </a:p>
          <a:p>
            <a:r>
              <a:rPr lang="en-US" sz="2400" dirty="0" smtClean="0"/>
              <a:t>Go to </a:t>
            </a:r>
            <a:r>
              <a:rPr lang="en-US" sz="2400" dirty="0"/>
              <a:t>each station and do the activity</a:t>
            </a:r>
            <a:r>
              <a:rPr lang="en-US" sz="2400" dirty="0" smtClean="0"/>
              <a:t>.</a:t>
            </a:r>
          </a:p>
          <a:p>
            <a:endParaRPr lang="en-US" sz="2400" dirty="0"/>
          </a:p>
          <a:p>
            <a:r>
              <a:rPr lang="en-US" sz="2400" dirty="0" smtClean="0"/>
              <a:t>Record results in your notebook.</a:t>
            </a:r>
          </a:p>
          <a:p>
            <a:endParaRPr lang="en-US" sz="2400" dirty="0"/>
          </a:p>
          <a:p>
            <a:r>
              <a:rPr lang="en-US" sz="2400" dirty="0"/>
              <a:t>Write down any questions you have</a:t>
            </a:r>
            <a:r>
              <a:rPr lang="en-US" sz="2400" dirty="0" smtClean="0"/>
              <a:t>.</a:t>
            </a:r>
          </a:p>
          <a:p>
            <a:endParaRPr lang="en-US" sz="2400" dirty="0"/>
          </a:p>
          <a:p>
            <a:r>
              <a:rPr lang="en-US" sz="2400" dirty="0"/>
              <a:t>What are some of the process skills youth would use in this activity?</a:t>
            </a:r>
          </a:p>
          <a:p>
            <a:r>
              <a:rPr lang="en-US" sz="2400" dirty="0"/>
              <a:t>	How can you be sure that they are getting </a:t>
            </a:r>
            <a:r>
              <a:rPr lang="en-US" sz="2400" dirty="0" smtClean="0"/>
              <a:t>chances</a:t>
            </a:r>
          </a:p>
          <a:p>
            <a:r>
              <a:rPr lang="en-US" sz="2400" dirty="0"/>
              <a:t>	</a:t>
            </a:r>
            <a:r>
              <a:rPr lang="en-US" sz="2400" dirty="0" smtClean="0"/>
              <a:t> </a:t>
            </a:r>
            <a:r>
              <a:rPr lang="en-US" sz="2400" dirty="0"/>
              <a:t>to practice </a:t>
            </a:r>
            <a:r>
              <a:rPr lang="en-US" sz="2400" dirty="0" smtClean="0"/>
              <a:t>these</a:t>
            </a:r>
            <a:r>
              <a:rPr lang="en-US" sz="2400" dirty="0"/>
              <a:t>?</a:t>
            </a:r>
          </a:p>
          <a:p>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609600"/>
            <a:ext cx="7162800" cy="5970865"/>
          </a:xfrm>
          <a:prstGeom prst="rect">
            <a:avLst/>
          </a:prstGeom>
          <a:noFill/>
        </p:spPr>
        <p:txBody>
          <a:bodyPr wrap="square" rtlCol="0">
            <a:spAutoFit/>
          </a:bodyPr>
          <a:lstStyle/>
          <a:p>
            <a:pPr algn="ctr"/>
            <a:r>
              <a:rPr lang="en-US" sz="4000" dirty="0" smtClean="0">
                <a:solidFill>
                  <a:srgbClr val="0070C0"/>
                </a:solidFill>
              </a:rPr>
              <a:t>4-H </a:t>
            </a:r>
            <a:r>
              <a:rPr lang="en-US" sz="4000" dirty="0" err="1" smtClean="0">
                <a:solidFill>
                  <a:srgbClr val="0070C0"/>
                </a:solidFill>
              </a:rPr>
              <a:t>Skilathon</a:t>
            </a:r>
            <a:r>
              <a:rPr lang="en-US" sz="4000" dirty="0" smtClean="0">
                <a:solidFill>
                  <a:srgbClr val="0070C0"/>
                </a:solidFill>
              </a:rPr>
              <a:t> </a:t>
            </a:r>
          </a:p>
          <a:p>
            <a:pPr algn="ctr"/>
            <a:endParaRPr lang="en-US" sz="1200" dirty="0" smtClean="0">
              <a:solidFill>
                <a:srgbClr val="0070C0"/>
              </a:solidFill>
            </a:endParaRPr>
          </a:p>
          <a:p>
            <a:pPr lvl="0"/>
            <a:r>
              <a:rPr lang="en-US" sz="2400" b="1" dirty="0"/>
              <a:t>Sense the Current </a:t>
            </a:r>
            <a:endParaRPr lang="en-US" sz="2400" dirty="0" smtClean="0"/>
          </a:p>
          <a:p>
            <a:pPr lvl="0"/>
            <a:r>
              <a:rPr lang="en-US" sz="2400" dirty="0"/>
              <a:t>	</a:t>
            </a:r>
            <a:r>
              <a:rPr lang="en-US" sz="2400" dirty="0" smtClean="0"/>
              <a:t>Building </a:t>
            </a:r>
            <a:r>
              <a:rPr lang="en-US" sz="2400" dirty="0"/>
              <a:t>a galvanometer </a:t>
            </a:r>
            <a:endParaRPr lang="en-US" sz="2400" dirty="0" smtClean="0"/>
          </a:p>
          <a:p>
            <a:pPr lvl="0"/>
            <a:r>
              <a:rPr lang="en-US" sz="2400" dirty="0"/>
              <a:t> </a:t>
            </a:r>
          </a:p>
          <a:p>
            <a:pPr lvl="0"/>
            <a:r>
              <a:rPr lang="en-US" sz="2400" b="1" dirty="0"/>
              <a:t>Circuit Symbols</a:t>
            </a:r>
          </a:p>
          <a:p>
            <a:r>
              <a:rPr lang="en-US" sz="2400" dirty="0" smtClean="0"/>
              <a:t>	Use </a:t>
            </a:r>
            <a:r>
              <a:rPr lang="en-US" sz="2400" dirty="0"/>
              <a:t>the symbols to draw a circuit </a:t>
            </a:r>
            <a:endParaRPr lang="en-US" sz="2400" dirty="0" smtClean="0"/>
          </a:p>
          <a:p>
            <a:r>
              <a:rPr lang="en-US" sz="2400" dirty="0"/>
              <a:t>	</a:t>
            </a:r>
            <a:r>
              <a:rPr lang="en-US" sz="2400" dirty="0" smtClean="0"/>
              <a:t>Then </a:t>
            </a:r>
            <a:r>
              <a:rPr lang="en-US" sz="2400" dirty="0"/>
              <a:t>make the circuit with </a:t>
            </a:r>
            <a:r>
              <a:rPr lang="en-US" sz="2400" dirty="0" smtClean="0"/>
              <a:t>your </a:t>
            </a:r>
            <a:r>
              <a:rPr lang="en-US" sz="2400" dirty="0"/>
              <a:t>materials </a:t>
            </a:r>
            <a:endParaRPr lang="en-US" sz="2400" dirty="0" smtClean="0"/>
          </a:p>
          <a:p>
            <a:r>
              <a:rPr lang="en-US" sz="2400" dirty="0"/>
              <a:t>	</a:t>
            </a:r>
            <a:r>
              <a:rPr lang="en-US" sz="2400" dirty="0" smtClean="0"/>
              <a:t>Check </a:t>
            </a:r>
            <a:r>
              <a:rPr lang="en-US" sz="2400" dirty="0"/>
              <a:t>to </a:t>
            </a:r>
            <a:r>
              <a:rPr lang="en-US" sz="2400" dirty="0" smtClean="0"/>
              <a:t>be </a:t>
            </a:r>
            <a:r>
              <a:rPr lang="en-US" sz="2400" dirty="0"/>
              <a:t>sure your battery is drawn </a:t>
            </a:r>
            <a:r>
              <a:rPr lang="en-US" sz="2400" dirty="0" smtClean="0"/>
              <a:t>	correctly</a:t>
            </a:r>
            <a:r>
              <a:rPr lang="en-US" sz="2400" dirty="0"/>
              <a:t>.(+,-)</a:t>
            </a:r>
          </a:p>
          <a:p>
            <a:r>
              <a:rPr lang="en-US" sz="2400" dirty="0"/>
              <a:t> </a:t>
            </a:r>
          </a:p>
          <a:p>
            <a:pPr lvl="0"/>
            <a:r>
              <a:rPr lang="en-US" sz="2400" b="1" dirty="0"/>
              <a:t>Measuring voltage in series and parallel </a:t>
            </a:r>
            <a:r>
              <a:rPr lang="en-US" sz="2400" b="1" dirty="0" smtClean="0"/>
              <a:t>circuits</a:t>
            </a:r>
          </a:p>
          <a:p>
            <a:pPr lvl="0"/>
            <a:r>
              <a:rPr lang="en-US" sz="2400" dirty="0"/>
              <a:t>	</a:t>
            </a:r>
            <a:r>
              <a:rPr lang="en-US" sz="2400" dirty="0" smtClean="0"/>
              <a:t>Predict what voltage you will find in each place.</a:t>
            </a:r>
            <a:endParaRPr lang="en-US" sz="2400" dirty="0"/>
          </a:p>
          <a:p>
            <a:r>
              <a:rPr lang="en-US" sz="2400" dirty="0"/>
              <a:t>	</a:t>
            </a:r>
            <a:r>
              <a:rPr lang="en-US" sz="2400" dirty="0" smtClean="0"/>
              <a:t>Then use </a:t>
            </a:r>
            <a:r>
              <a:rPr lang="en-US" sz="2400" dirty="0"/>
              <a:t>the directions to measure voltage in </a:t>
            </a:r>
            <a:endParaRPr lang="en-US" sz="2400" dirty="0" smtClean="0"/>
          </a:p>
          <a:p>
            <a:r>
              <a:rPr lang="en-US" sz="2400" dirty="0"/>
              <a:t>	</a:t>
            </a:r>
            <a:r>
              <a:rPr lang="en-US" sz="2400" dirty="0" smtClean="0"/>
              <a:t>series and </a:t>
            </a:r>
            <a:r>
              <a:rPr lang="en-US" sz="2400" dirty="0"/>
              <a:t>parallel circuits</a:t>
            </a:r>
          </a:p>
          <a:p>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381000"/>
            <a:ext cx="7239000" cy="7478970"/>
          </a:xfrm>
          <a:prstGeom prst="rect">
            <a:avLst/>
          </a:prstGeom>
          <a:noFill/>
        </p:spPr>
        <p:txBody>
          <a:bodyPr wrap="square" rtlCol="0">
            <a:spAutoFit/>
          </a:bodyPr>
          <a:lstStyle/>
          <a:p>
            <a:pPr algn="ctr"/>
            <a:r>
              <a:rPr lang="en-US" sz="4000" dirty="0" smtClean="0">
                <a:solidFill>
                  <a:srgbClr val="0070C0"/>
                </a:solidFill>
              </a:rPr>
              <a:t>How Does a Battery Work?</a:t>
            </a:r>
          </a:p>
          <a:p>
            <a:pPr algn="ctr"/>
            <a:r>
              <a:rPr lang="en-US" dirty="0" smtClean="0">
                <a:solidFill>
                  <a:srgbClr val="0070C0"/>
                </a:solidFill>
                <a:hlinkClick r:id="rId2"/>
              </a:rPr>
              <a:t>http://www.explainthatstuff.com/batteries.html</a:t>
            </a:r>
            <a:endParaRPr lang="en-US" dirty="0" smtClean="0">
              <a:solidFill>
                <a:srgbClr val="0070C0"/>
              </a:solidFill>
            </a:endParaRPr>
          </a:p>
          <a:p>
            <a:pPr algn="ctr"/>
            <a:endParaRPr lang="en-US" dirty="0">
              <a:solidFill>
                <a:srgbClr val="0070C0"/>
              </a:solidFill>
            </a:endParaRPr>
          </a:p>
          <a:p>
            <a:pPr algn="ctr"/>
            <a:endParaRPr lang="en-US" dirty="0" smtClean="0">
              <a:solidFill>
                <a:srgbClr val="0070C0"/>
              </a:solidFill>
            </a:endParaRPr>
          </a:p>
          <a:p>
            <a:pPr algn="ctr"/>
            <a:endParaRPr lang="en-US" dirty="0">
              <a:solidFill>
                <a:srgbClr val="0070C0"/>
              </a:solidFill>
            </a:endParaRPr>
          </a:p>
          <a:p>
            <a:pPr algn="ctr"/>
            <a:endParaRPr lang="en-US" dirty="0" smtClean="0">
              <a:solidFill>
                <a:srgbClr val="0070C0"/>
              </a:solidFill>
            </a:endParaRPr>
          </a:p>
          <a:p>
            <a:pPr algn="ctr"/>
            <a:endParaRPr lang="en-US" dirty="0">
              <a:solidFill>
                <a:srgbClr val="0070C0"/>
              </a:solidFill>
            </a:endParaRPr>
          </a:p>
          <a:p>
            <a:pPr algn="ctr"/>
            <a:endParaRPr lang="en-US" dirty="0" smtClean="0">
              <a:solidFill>
                <a:srgbClr val="0070C0"/>
              </a:solidFill>
            </a:endParaRPr>
          </a:p>
          <a:p>
            <a:pPr algn="ctr"/>
            <a:endParaRPr lang="en-US" dirty="0">
              <a:solidFill>
                <a:srgbClr val="0070C0"/>
              </a:solidFill>
            </a:endParaRPr>
          </a:p>
          <a:p>
            <a:pPr algn="ctr"/>
            <a:endParaRPr lang="en-US" dirty="0" smtClean="0">
              <a:solidFill>
                <a:srgbClr val="0070C0"/>
              </a:solidFill>
            </a:endParaRPr>
          </a:p>
          <a:p>
            <a:r>
              <a:rPr lang="en-US" dirty="0" smtClean="0"/>
              <a:t>The positive and negative electrodes are separated by the chemical electrolyte, either a liquid, but more likely a dry powder. When you connect the battery, chemical reactions start happening. One of the reactions generates positive ions (yellow blobs) and electrons (brown blobs) at the negative electrode. The positive ions flow through the electrolyte to the positive electrode and the electrons flow around the outside circuit (blue line) to the positive electrode. As the battery generates power, the chemicals inside it are gradually converted into different chemicals. Their ability to generate power decreases, the battery's voltage slowly falls, and the battery eventually runs flat.</a:t>
            </a:r>
          </a:p>
          <a:p>
            <a:pPr algn="ctr"/>
            <a:endParaRPr lang="en-US" dirty="0" smtClean="0">
              <a:solidFill>
                <a:srgbClr val="0070C0"/>
              </a:solidFill>
            </a:endParaRPr>
          </a:p>
          <a:p>
            <a:pPr algn="ctr"/>
            <a:endParaRPr lang="en-US" sz="4000" dirty="0">
              <a:solidFill>
                <a:srgbClr val="0070C0"/>
              </a:solidFill>
            </a:endParaRPr>
          </a:p>
          <a:p>
            <a:pPr algn="ctr"/>
            <a:endParaRPr lang="en-US" sz="4000" dirty="0">
              <a:solidFill>
                <a:srgbClr val="0070C0"/>
              </a:solidFill>
            </a:endParaRPr>
          </a:p>
        </p:txBody>
      </p:sp>
      <p:pic>
        <p:nvPicPr>
          <p:cNvPr id="5122" name="Picture 2" descr="C:\Users\Christy Fitzpatrick\Pictures\howbatteryworks.gif"/>
          <p:cNvPicPr>
            <a:picLocks noChangeAspect="1" noChangeArrowheads="1"/>
          </p:cNvPicPr>
          <p:nvPr/>
        </p:nvPicPr>
        <p:blipFill>
          <a:blip r:embed="rId3" cstate="print"/>
          <a:srcRect/>
          <a:stretch>
            <a:fillRect/>
          </a:stretch>
        </p:blipFill>
        <p:spPr bwMode="auto">
          <a:xfrm>
            <a:off x="3657600" y="1447800"/>
            <a:ext cx="2286000" cy="1828800"/>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609600"/>
            <a:ext cx="6934200" cy="4308872"/>
          </a:xfrm>
          <a:prstGeom prst="rect">
            <a:avLst/>
          </a:prstGeom>
          <a:noFill/>
        </p:spPr>
        <p:txBody>
          <a:bodyPr wrap="square" rtlCol="0">
            <a:spAutoFit/>
          </a:bodyPr>
          <a:lstStyle/>
          <a:p>
            <a:pPr algn="ctr"/>
            <a:r>
              <a:rPr lang="en-US" sz="4000" dirty="0">
                <a:solidFill>
                  <a:srgbClr val="0070C0"/>
                </a:solidFill>
              </a:rPr>
              <a:t>What is a </a:t>
            </a:r>
            <a:r>
              <a:rPr lang="en-US" sz="4000" dirty="0" smtClean="0">
                <a:solidFill>
                  <a:srgbClr val="0070C0"/>
                </a:solidFill>
              </a:rPr>
              <a:t>Watt</a:t>
            </a:r>
            <a:r>
              <a:rPr lang="en-US" sz="4000" dirty="0">
                <a:solidFill>
                  <a:srgbClr val="0070C0"/>
                </a:solidFill>
              </a:rPr>
              <a:t>?  </a:t>
            </a:r>
            <a:endParaRPr lang="en-US" sz="4000" dirty="0" smtClean="0">
              <a:solidFill>
                <a:srgbClr val="0070C0"/>
              </a:solidFill>
            </a:endParaRPr>
          </a:p>
          <a:p>
            <a:r>
              <a:rPr lang="en-US" dirty="0" smtClean="0"/>
              <a:t>A watt is a measure </a:t>
            </a:r>
            <a:r>
              <a:rPr lang="en-US" dirty="0"/>
              <a:t>of electrical power   </a:t>
            </a:r>
            <a:endParaRPr lang="en-US" dirty="0" smtClean="0"/>
          </a:p>
          <a:p>
            <a:r>
              <a:rPr lang="en-US" dirty="0"/>
              <a:t>	</a:t>
            </a:r>
            <a:r>
              <a:rPr lang="en-US" b="1" dirty="0" smtClean="0"/>
              <a:t>voltage </a:t>
            </a:r>
            <a:r>
              <a:rPr lang="en-US" b="1" dirty="0"/>
              <a:t>X current   </a:t>
            </a:r>
            <a:endParaRPr lang="en-US" b="1" dirty="0" smtClean="0"/>
          </a:p>
          <a:p>
            <a:r>
              <a:rPr lang="en-US" dirty="0" smtClean="0"/>
              <a:t>     </a:t>
            </a:r>
            <a:r>
              <a:rPr lang="en-US" dirty="0"/>
              <a:t>					</a:t>
            </a:r>
            <a:endParaRPr lang="en-US" dirty="0" smtClean="0"/>
          </a:p>
          <a:p>
            <a:r>
              <a:rPr lang="en-US" dirty="0"/>
              <a:t>	</a:t>
            </a:r>
            <a:r>
              <a:rPr lang="en-US" dirty="0" smtClean="0"/>
              <a:t>Watts </a:t>
            </a:r>
            <a:r>
              <a:rPr lang="en-US" dirty="0"/>
              <a:t>is the </a:t>
            </a:r>
            <a:r>
              <a:rPr lang="en-US" i="1" dirty="0"/>
              <a:t>rate</a:t>
            </a:r>
            <a:r>
              <a:rPr lang="en-US" dirty="0"/>
              <a:t> of use at </a:t>
            </a:r>
            <a:r>
              <a:rPr lang="en-US" i="1" dirty="0"/>
              <a:t>this instant.</a:t>
            </a:r>
            <a:r>
              <a:rPr lang="en-US" dirty="0"/>
              <a:t> </a:t>
            </a:r>
          </a:p>
          <a:p>
            <a:r>
              <a:rPr lang="en-US" dirty="0" smtClean="0"/>
              <a:t>	Watt-hours </a:t>
            </a:r>
            <a:r>
              <a:rPr lang="en-US" dirty="0"/>
              <a:t>is the </a:t>
            </a:r>
            <a:r>
              <a:rPr lang="en-US" i="1" dirty="0"/>
              <a:t>total energy used over time.</a:t>
            </a:r>
            <a:r>
              <a:rPr lang="en-US" dirty="0"/>
              <a:t> </a:t>
            </a:r>
            <a:endParaRPr lang="en-US" dirty="0" smtClean="0"/>
          </a:p>
          <a:p>
            <a:endParaRPr lang="en-US" dirty="0"/>
          </a:p>
          <a:p>
            <a:r>
              <a:rPr lang="en-US" b="1" i="1" dirty="0"/>
              <a:t>Watts</a:t>
            </a:r>
            <a:r>
              <a:rPr lang="en-US" dirty="0"/>
              <a:t> show how hungry a device is for power. (e.g., 100-watt bulb </a:t>
            </a:r>
            <a:r>
              <a:rPr lang="en-US" dirty="0" smtClean="0"/>
              <a:t>is</a:t>
            </a:r>
          </a:p>
          <a:p>
            <a:r>
              <a:rPr lang="en-US" dirty="0"/>
              <a:t>	</a:t>
            </a:r>
            <a:r>
              <a:rPr lang="en-US" dirty="0" smtClean="0"/>
              <a:t> </a:t>
            </a:r>
            <a:r>
              <a:rPr lang="en-US" dirty="0"/>
              <a:t>twice as hungry as a 50-watt bulb.) </a:t>
            </a:r>
          </a:p>
          <a:p>
            <a:r>
              <a:rPr lang="en-US" dirty="0"/>
              <a:t>W</a:t>
            </a:r>
            <a:r>
              <a:rPr lang="en-US" b="1" i="1" dirty="0"/>
              <a:t>att-hours</a:t>
            </a:r>
            <a:r>
              <a:rPr lang="en-US" dirty="0"/>
              <a:t> show how much electricity </a:t>
            </a:r>
            <a:r>
              <a:rPr lang="en-US" dirty="0" smtClean="0"/>
              <a:t> is </a:t>
            </a:r>
            <a:r>
              <a:rPr lang="en-US" dirty="0"/>
              <a:t>used over a </a:t>
            </a:r>
            <a:r>
              <a:rPr lang="en-US" dirty="0" smtClean="0"/>
              <a:t>period </a:t>
            </a:r>
            <a:r>
              <a:rPr lang="en-US" dirty="0"/>
              <a:t>of </a:t>
            </a:r>
            <a:r>
              <a:rPr lang="en-US" dirty="0" smtClean="0"/>
              <a:t>time,</a:t>
            </a:r>
          </a:p>
          <a:p>
            <a:r>
              <a:rPr lang="en-US" dirty="0"/>
              <a:t>	</a:t>
            </a:r>
            <a:r>
              <a:rPr lang="en-US" dirty="0" smtClean="0"/>
              <a:t> usually an hour.</a:t>
            </a:r>
          </a:p>
          <a:p>
            <a:endParaRPr lang="en-US" dirty="0"/>
          </a:p>
          <a:p>
            <a:r>
              <a:rPr lang="en-US" dirty="0" smtClean="0"/>
              <a:t>	</a:t>
            </a:r>
            <a:r>
              <a:rPr lang="en-US" b="1" dirty="0" smtClean="0"/>
              <a:t>Watt-hours/1000 = </a:t>
            </a:r>
            <a:r>
              <a:rPr lang="en-US" b="1" dirty="0" err="1" smtClean="0"/>
              <a:t>kwh</a:t>
            </a:r>
            <a:endParaRPr lang="en-US" b="1" dirty="0" smtClean="0"/>
          </a:p>
          <a:p>
            <a:endParaRPr lang="en-US" dirty="0"/>
          </a:p>
        </p:txBody>
      </p:sp>
      <p:pic>
        <p:nvPicPr>
          <p:cNvPr id="3" name="Picture 2" descr="C:\Users\Christy Fitzpatrick\AppData\Local\Microsoft\Windows\Temporary Internet Files\Content.IE5\4T7SDY7P\MC900082411[2].wmf"/>
          <p:cNvPicPr>
            <a:picLocks noChangeAspect="1" noChangeArrowheads="1"/>
          </p:cNvPicPr>
          <p:nvPr/>
        </p:nvPicPr>
        <p:blipFill>
          <a:blip r:embed="rId2" cstate="print"/>
          <a:srcRect/>
          <a:stretch>
            <a:fillRect/>
          </a:stretch>
        </p:blipFill>
        <p:spPr bwMode="auto">
          <a:xfrm>
            <a:off x="6096000" y="4191000"/>
            <a:ext cx="1827886" cy="1827886"/>
          </a:xfrm>
          <a:prstGeom prst="rect">
            <a:avLst/>
          </a:prstGeom>
          <a:noFill/>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838200"/>
            <a:ext cx="7848600" cy="369332"/>
          </a:xfrm>
          <a:prstGeom prst="rect">
            <a:avLst/>
          </a:prstGeom>
          <a:noFill/>
        </p:spPr>
        <p:txBody>
          <a:bodyPr wrap="square" rtlCol="0">
            <a:spAutoFit/>
          </a:bodyPr>
          <a:lstStyle/>
          <a:p>
            <a:endParaRPr lang="en-US"/>
          </a:p>
        </p:txBody>
      </p:sp>
      <p:sp>
        <p:nvSpPr>
          <p:cNvPr id="3" name="TextBox 2"/>
          <p:cNvSpPr txBox="1"/>
          <p:nvPr/>
        </p:nvSpPr>
        <p:spPr>
          <a:xfrm>
            <a:off x="914400" y="762000"/>
            <a:ext cx="7696200" cy="2985433"/>
          </a:xfrm>
          <a:prstGeom prst="rect">
            <a:avLst/>
          </a:prstGeom>
          <a:noFill/>
        </p:spPr>
        <p:txBody>
          <a:bodyPr wrap="square" rtlCol="0">
            <a:spAutoFit/>
          </a:bodyPr>
          <a:lstStyle/>
          <a:p>
            <a:pPr algn="ctr"/>
            <a:r>
              <a:rPr lang="en-US" sz="4000" dirty="0" smtClean="0">
                <a:solidFill>
                  <a:srgbClr val="0070C0"/>
                </a:solidFill>
              </a:rPr>
              <a:t>4-H Power of the Wind </a:t>
            </a:r>
          </a:p>
          <a:p>
            <a:endParaRPr lang="en-US" sz="4000" dirty="0" smtClean="0"/>
          </a:p>
          <a:p>
            <a:pPr algn="ctr"/>
            <a:r>
              <a:rPr lang="en-US" sz="3600" dirty="0" smtClean="0"/>
              <a:t>If you could create something new powered by wind, what would it be?</a:t>
            </a:r>
          </a:p>
          <a:p>
            <a:pPr algn="ctr"/>
            <a:r>
              <a:rPr lang="en-US" dirty="0" smtClean="0"/>
              <a:t> </a:t>
            </a:r>
          </a:p>
          <a:p>
            <a:endParaRPr lang="en-US" dirty="0"/>
          </a:p>
        </p:txBody>
      </p:sp>
      <p:pic>
        <p:nvPicPr>
          <p:cNvPr id="1027" name="Picture 3" descr="C:\Users\Christy Fitzpatrick\AppData\Local\Microsoft\Windows\Temporary Internet Files\Content.IE5\8J9WEGX4\MC900432247[1].wmf"/>
          <p:cNvPicPr>
            <a:picLocks noChangeAspect="1" noChangeArrowheads="1"/>
          </p:cNvPicPr>
          <p:nvPr/>
        </p:nvPicPr>
        <p:blipFill>
          <a:blip r:embed="rId2" cstate="print"/>
          <a:srcRect/>
          <a:stretch>
            <a:fillRect/>
          </a:stretch>
        </p:blipFill>
        <p:spPr bwMode="auto">
          <a:xfrm>
            <a:off x="6781800" y="4038600"/>
            <a:ext cx="1670050" cy="1800225"/>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533400"/>
            <a:ext cx="7620000" cy="6432530"/>
          </a:xfrm>
          <a:prstGeom prst="rect">
            <a:avLst/>
          </a:prstGeom>
          <a:noFill/>
        </p:spPr>
        <p:txBody>
          <a:bodyPr wrap="square" rtlCol="0">
            <a:spAutoFit/>
          </a:bodyPr>
          <a:lstStyle/>
          <a:p>
            <a:pPr algn="ctr"/>
            <a:r>
              <a:rPr lang="en-US" sz="4000" dirty="0" smtClean="0">
                <a:solidFill>
                  <a:srgbClr val="0070C0"/>
                </a:solidFill>
              </a:rPr>
              <a:t>What is Wind?</a:t>
            </a:r>
          </a:p>
          <a:p>
            <a:pPr>
              <a:buFont typeface="Arial" pitchFamily="34" charset="0"/>
              <a:buChar char="•"/>
            </a:pPr>
            <a:r>
              <a:rPr lang="en-US" sz="2200" dirty="0" smtClean="0"/>
              <a:t>Wind power comes from air in motion.  Wind itself is not </a:t>
            </a:r>
          </a:p>
          <a:p>
            <a:pPr lvl="1"/>
            <a:r>
              <a:rPr lang="en-US" sz="2200" dirty="0" smtClean="0"/>
              <a:t>	really a category of energy.</a:t>
            </a:r>
          </a:p>
          <a:p>
            <a:pPr>
              <a:buFont typeface="Arial" pitchFamily="34" charset="0"/>
              <a:buChar char="•"/>
            </a:pPr>
            <a:r>
              <a:rPr lang="en-US" sz="2200" dirty="0" smtClean="0"/>
              <a:t>Wind is caused by the uneven heating of the earth’s </a:t>
            </a:r>
          </a:p>
          <a:p>
            <a:r>
              <a:rPr lang="en-US" sz="2200" dirty="0" smtClean="0"/>
              <a:t>	surface by the sun.</a:t>
            </a:r>
          </a:p>
          <a:p>
            <a:pPr>
              <a:buFont typeface="Arial" pitchFamily="34" charset="0"/>
              <a:buChar char="•"/>
            </a:pPr>
            <a:r>
              <a:rPr lang="en-US" sz="2200" dirty="0" smtClean="0"/>
              <a:t>The earth’s surface heats unevenly because different types</a:t>
            </a:r>
          </a:p>
          <a:p>
            <a:r>
              <a:rPr lang="en-US" sz="2200" dirty="0" smtClean="0"/>
              <a:t>	 of land and water surfaces at different elevations 	absorb the sun at different rates.</a:t>
            </a:r>
          </a:p>
          <a:p>
            <a:pPr>
              <a:buFont typeface="Arial" pitchFamily="34" charset="0"/>
              <a:buChar char="•"/>
            </a:pPr>
            <a:r>
              <a:rPr lang="en-US" sz="2200" dirty="0" smtClean="0"/>
              <a:t>Warm air, which weighs less than cold air, rises. Then cool </a:t>
            </a:r>
          </a:p>
          <a:p>
            <a:pPr lvl="1"/>
            <a:r>
              <a:rPr lang="en-US" sz="2200" dirty="0" smtClean="0"/>
              <a:t>	air moves in and replaces the rising warm air. This 	movement of air is what makes the wind blow.</a:t>
            </a:r>
          </a:p>
          <a:p>
            <a:pPr>
              <a:buFont typeface="Arial" pitchFamily="34" charset="0"/>
              <a:buChar char="•"/>
            </a:pPr>
            <a:r>
              <a:rPr lang="en-US" sz="2200" dirty="0" smtClean="0"/>
              <a:t>Wind can be thought of as a way that the atmosphere </a:t>
            </a:r>
          </a:p>
          <a:p>
            <a:pPr lvl="1"/>
            <a:r>
              <a:rPr lang="en-US" sz="2200" dirty="0" smtClean="0"/>
              <a:t>	moves excess heat, moving excess heat either away 	from the surface of the Earth, (see above), or from 	warm regions to cooler regions.</a:t>
            </a:r>
          </a:p>
          <a:p>
            <a:pPr>
              <a:buFont typeface="Arial" pitchFamily="34" charset="0"/>
              <a:buChar char="•"/>
            </a:pPr>
            <a:r>
              <a:rPr lang="en-US" sz="2200" dirty="0" smtClean="0"/>
              <a:t>Wind moves from areas of high pressure to areas of low </a:t>
            </a:r>
          </a:p>
          <a:p>
            <a:pPr lvl="2"/>
            <a:r>
              <a:rPr lang="en-US" sz="2200" dirty="0" smtClean="0"/>
              <a:t>pressure.</a:t>
            </a:r>
          </a:p>
          <a:p>
            <a:endParaRPr lang="en-US" sz="20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685800"/>
            <a:ext cx="7848600" cy="5693866"/>
          </a:xfrm>
          <a:prstGeom prst="rect">
            <a:avLst/>
          </a:prstGeom>
          <a:noFill/>
        </p:spPr>
        <p:txBody>
          <a:bodyPr wrap="square" rtlCol="0">
            <a:spAutoFit/>
          </a:bodyPr>
          <a:lstStyle/>
          <a:p>
            <a:pPr algn="ctr"/>
            <a:r>
              <a:rPr lang="en-US" sz="4000" dirty="0" smtClean="0">
                <a:solidFill>
                  <a:srgbClr val="0070C0"/>
                </a:solidFill>
              </a:rPr>
              <a:t>The Engineering Design Process</a:t>
            </a:r>
          </a:p>
          <a:p>
            <a:pPr algn="ctr"/>
            <a:endParaRPr lang="en-US" sz="1400" dirty="0" smtClean="0">
              <a:solidFill>
                <a:srgbClr val="0070C0"/>
              </a:solidFill>
            </a:endParaRPr>
          </a:p>
          <a:p>
            <a:r>
              <a:rPr lang="en-US" sz="2400" b="1" dirty="0" smtClean="0"/>
              <a:t>STEP 1: What is the challenge?</a:t>
            </a:r>
          </a:p>
          <a:p>
            <a:endParaRPr lang="en-US" sz="1000" b="1" dirty="0" smtClean="0"/>
          </a:p>
          <a:p>
            <a:r>
              <a:rPr lang="en-US" sz="2400" b="1" dirty="0" smtClean="0"/>
              <a:t>STEP 2: How have others solved this?</a:t>
            </a:r>
          </a:p>
          <a:p>
            <a:endParaRPr lang="en-US" sz="1000" b="1" dirty="0" smtClean="0"/>
          </a:p>
          <a:p>
            <a:r>
              <a:rPr lang="en-US" sz="2400" b="1" dirty="0" smtClean="0"/>
              <a:t>STEP 3: What are the design criteria and constraints?</a:t>
            </a:r>
          </a:p>
          <a:p>
            <a:r>
              <a:rPr lang="en-US" sz="2400" b="1" dirty="0" smtClean="0"/>
              <a:t>	 Brainstorm possible solutions.</a:t>
            </a:r>
          </a:p>
          <a:p>
            <a:endParaRPr lang="en-US" sz="1000" b="1" dirty="0" smtClean="0"/>
          </a:p>
          <a:p>
            <a:r>
              <a:rPr lang="en-US" sz="2400" b="1" dirty="0" smtClean="0"/>
              <a:t>STEP 4: Which of the possible solutions do you choose?</a:t>
            </a:r>
          </a:p>
          <a:p>
            <a:endParaRPr lang="en-US" sz="1000" b="1" dirty="0" smtClean="0"/>
          </a:p>
          <a:p>
            <a:r>
              <a:rPr lang="en-US" sz="2400" b="1" dirty="0" smtClean="0"/>
              <a:t>STEP 5: Build a prototype. </a:t>
            </a:r>
          </a:p>
          <a:p>
            <a:endParaRPr lang="en-US" sz="1000" dirty="0" smtClean="0"/>
          </a:p>
          <a:p>
            <a:r>
              <a:rPr lang="en-US" sz="2400" b="1" dirty="0" smtClean="0"/>
              <a:t>STEP 6: How does it work? Try it and test again.</a:t>
            </a:r>
          </a:p>
          <a:p>
            <a:endParaRPr lang="en-US" sz="1000" b="1" dirty="0" smtClean="0"/>
          </a:p>
          <a:p>
            <a:r>
              <a:rPr lang="en-US" sz="2400" b="1" dirty="0" smtClean="0"/>
              <a:t>STEP 7: How do you learn from the designs of others?</a:t>
            </a:r>
          </a:p>
          <a:p>
            <a:endParaRPr lang="en-US" sz="1000" b="1" dirty="0" smtClean="0"/>
          </a:p>
          <a:p>
            <a:r>
              <a:rPr lang="en-US" sz="2400" b="1" dirty="0" smtClean="0"/>
              <a:t>STEP 8: How can you use your new ideas to improve</a:t>
            </a:r>
          </a:p>
          <a:p>
            <a:r>
              <a:rPr lang="en-US" sz="2400" b="1" dirty="0" smtClean="0"/>
              <a:t>              your design?</a:t>
            </a:r>
          </a:p>
        </p:txBody>
      </p:sp>
      <p:pic>
        <p:nvPicPr>
          <p:cNvPr id="2052" name="Picture 4" descr="C:\Users\Christy Fitzpatrick\AppData\Local\Microsoft\Windows\Temporary Internet Files\Content.IE5\KKLJVXPY\MC900439586[1].png"/>
          <p:cNvPicPr>
            <a:picLocks noChangeAspect="1" noChangeArrowheads="1"/>
          </p:cNvPicPr>
          <p:nvPr/>
        </p:nvPicPr>
        <p:blipFill>
          <a:blip r:embed="rId2" cstate="print"/>
          <a:srcRect/>
          <a:stretch>
            <a:fillRect/>
          </a:stretch>
        </p:blipFill>
        <p:spPr bwMode="auto">
          <a:xfrm>
            <a:off x="6553200" y="1371600"/>
            <a:ext cx="1219200" cy="1219200"/>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eaufort_scale_tbp.gif"/>
          <p:cNvPicPr>
            <a:picLocks noChangeAspect="1"/>
          </p:cNvPicPr>
          <p:nvPr/>
        </p:nvPicPr>
        <p:blipFill>
          <a:blip r:embed="rId2" cstate="print"/>
          <a:stretch>
            <a:fillRect/>
          </a:stretch>
        </p:blipFill>
        <p:spPr>
          <a:xfrm>
            <a:off x="1524000" y="457200"/>
            <a:ext cx="6213764" cy="61722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762001"/>
            <a:ext cx="7696200" cy="5816977"/>
          </a:xfrm>
          <a:prstGeom prst="rect">
            <a:avLst/>
          </a:prstGeom>
          <a:noFill/>
        </p:spPr>
        <p:txBody>
          <a:bodyPr wrap="square" rtlCol="0">
            <a:spAutoFit/>
          </a:bodyPr>
          <a:lstStyle/>
          <a:p>
            <a:pPr algn="ctr"/>
            <a:r>
              <a:rPr lang="en-US" sz="4000" dirty="0" smtClean="0">
                <a:solidFill>
                  <a:srgbClr val="0070C0"/>
                </a:solidFill>
              </a:rPr>
              <a:t>Revisiting the Experiential Learning  Process</a:t>
            </a:r>
          </a:p>
          <a:p>
            <a:pPr algn="ctr"/>
            <a:endParaRPr lang="en-US" sz="1200" dirty="0" smtClean="0">
              <a:solidFill>
                <a:srgbClr val="0070C0"/>
              </a:solidFill>
            </a:endParaRPr>
          </a:p>
          <a:p>
            <a:r>
              <a:rPr lang="en-US" sz="2400" b="1" dirty="0" smtClean="0"/>
              <a:t>Experience </a:t>
            </a:r>
            <a:r>
              <a:rPr lang="en-US" sz="2400" dirty="0" smtClean="0"/>
              <a:t>is the opportunity to interact with the content.</a:t>
            </a:r>
            <a:endParaRPr lang="en-US" sz="4000" dirty="0" smtClean="0"/>
          </a:p>
          <a:p>
            <a:r>
              <a:rPr lang="en-US" sz="2400" b="1" dirty="0" smtClean="0"/>
              <a:t>What? (Share </a:t>
            </a:r>
            <a:r>
              <a:rPr lang="en-US" sz="2400" dirty="0" smtClean="0"/>
              <a:t>) Talking about what you did and discovered explores a deeper meaning of the content.  There is no right or wrong answer; just whatever the person thought happened.</a:t>
            </a:r>
          </a:p>
          <a:p>
            <a:r>
              <a:rPr lang="en-US" sz="2400" dirty="0" smtClean="0"/>
              <a:t>“</a:t>
            </a:r>
            <a:r>
              <a:rPr lang="en-US" sz="2400" b="1" dirty="0" smtClean="0"/>
              <a:t>So What? (Process and Generalize)  </a:t>
            </a:r>
            <a:r>
              <a:rPr lang="en-US" sz="2400" dirty="0" smtClean="0"/>
              <a:t>gets into what does this mean? Why is what you saw important?</a:t>
            </a:r>
          </a:p>
          <a:p>
            <a:r>
              <a:rPr lang="en-US" sz="2400" dirty="0" smtClean="0"/>
              <a:t>“</a:t>
            </a:r>
            <a:r>
              <a:rPr lang="en-US" sz="2400" b="1" dirty="0" smtClean="0"/>
              <a:t>Now What ?  Apply </a:t>
            </a:r>
            <a:r>
              <a:rPr lang="en-US" sz="2400" dirty="0" smtClean="0"/>
              <a:t>So now what are you going to do with this information, how is it going to help you, your life, and/or your community?</a:t>
            </a:r>
          </a:p>
          <a:p>
            <a:pPr algn="ctr"/>
            <a:endParaRPr lang="en-US" sz="4000" dirty="0">
              <a:solidFill>
                <a:srgbClr val="0070C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685800"/>
            <a:ext cx="8229600" cy="5047536"/>
          </a:xfrm>
          <a:prstGeom prst="rect">
            <a:avLst/>
          </a:prstGeom>
          <a:noFill/>
        </p:spPr>
        <p:txBody>
          <a:bodyPr wrap="square" rtlCol="0">
            <a:spAutoFit/>
          </a:bodyPr>
          <a:lstStyle/>
          <a:p>
            <a:pPr algn="ctr"/>
            <a:r>
              <a:rPr lang="en-US" sz="4000" b="1" dirty="0" smtClean="0">
                <a:solidFill>
                  <a:srgbClr val="0070C0"/>
                </a:solidFill>
              </a:rPr>
              <a:t>Goals </a:t>
            </a:r>
            <a:r>
              <a:rPr lang="en-US" sz="4000" b="1" dirty="0">
                <a:solidFill>
                  <a:srgbClr val="0070C0"/>
                </a:solidFill>
              </a:rPr>
              <a:t>of our day:</a:t>
            </a:r>
          </a:p>
          <a:p>
            <a:pPr lvl="1">
              <a:buFont typeface="Arial" pitchFamily="34" charset="0"/>
              <a:buChar char="•"/>
            </a:pPr>
            <a:r>
              <a:rPr lang="en-US" sz="2400" dirty="0" smtClean="0"/>
              <a:t>Become familiar with some basic </a:t>
            </a:r>
            <a:r>
              <a:rPr lang="en-US" sz="2400" dirty="0"/>
              <a:t>concepts related to </a:t>
            </a:r>
            <a:r>
              <a:rPr lang="en-US" sz="2400" dirty="0" smtClean="0"/>
              <a:t>energy and more ideas related to into </a:t>
            </a:r>
            <a:r>
              <a:rPr lang="en-US" sz="2400" dirty="0"/>
              <a:t>electricity, wind and clean energy sources</a:t>
            </a:r>
          </a:p>
          <a:p>
            <a:pPr lvl="1">
              <a:buFont typeface="Arial" pitchFamily="34" charset="0"/>
              <a:buChar char="•"/>
            </a:pPr>
            <a:r>
              <a:rPr lang="en-US" sz="2400" dirty="0" smtClean="0"/>
              <a:t>Become </a:t>
            </a:r>
            <a:r>
              <a:rPr lang="en-US" sz="2400" dirty="0"/>
              <a:t>familiar with 4-H materials that will help kids learn about these topics</a:t>
            </a:r>
          </a:p>
          <a:p>
            <a:pPr lvl="1">
              <a:buFont typeface="Arial" pitchFamily="34" charset="0"/>
              <a:buChar char="•"/>
            </a:pPr>
            <a:r>
              <a:rPr lang="en-US" sz="2400" dirty="0" smtClean="0"/>
              <a:t>Try out and troubleshoot  </a:t>
            </a:r>
            <a:r>
              <a:rPr lang="en-US" sz="2400" dirty="0"/>
              <a:t>activities that you can do with students</a:t>
            </a:r>
          </a:p>
          <a:p>
            <a:pPr lvl="1">
              <a:buFont typeface="Arial" pitchFamily="34" charset="0"/>
              <a:buChar char="•"/>
            </a:pPr>
            <a:r>
              <a:rPr lang="en-US" sz="2400" dirty="0" smtClean="0"/>
              <a:t>Learn </a:t>
            </a:r>
            <a:r>
              <a:rPr lang="en-US" sz="2400" dirty="0"/>
              <a:t>about a variety of resources that can help you teach about </a:t>
            </a:r>
            <a:r>
              <a:rPr lang="en-US" sz="2400" dirty="0" smtClean="0"/>
              <a:t>energy/electricity/wind</a:t>
            </a:r>
          </a:p>
          <a:p>
            <a:pPr lvl="1"/>
            <a:endParaRPr lang="en-US" sz="2400" dirty="0"/>
          </a:p>
          <a:p>
            <a:pPr algn="ctr"/>
            <a:r>
              <a:rPr lang="en-US" sz="2400" dirty="0" smtClean="0"/>
              <a:t>What else?</a:t>
            </a:r>
            <a:endParaRPr lang="en-US" sz="2400" dirty="0"/>
          </a:p>
          <a:p>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2"/>
          <p:cNvSpPr>
            <a:spLocks noGrp="1" noChangeArrowheads="1"/>
          </p:cNvSpPr>
          <p:nvPr>
            <p:ph type="title" idx="4294967295"/>
          </p:nvPr>
        </p:nvSpPr>
        <p:spPr>
          <a:xfrm>
            <a:off x="457200" y="392113"/>
            <a:ext cx="8229600" cy="900112"/>
          </a:xfrm>
        </p:spPr>
        <p:txBody>
          <a:bodyPr/>
          <a:lstStyle/>
          <a:p>
            <a:r>
              <a:rPr lang="en-US" dirty="0">
                <a:solidFill>
                  <a:srgbClr val="0070C0"/>
                </a:solidFill>
                <a:effectLst>
                  <a:outerShdw blurRad="38100" dist="38100" dir="2700000" algn="tl">
                    <a:srgbClr val="C0C0C0"/>
                  </a:outerShdw>
                </a:effectLst>
              </a:rPr>
              <a:t>Power from the wind</a:t>
            </a:r>
            <a:endParaRPr lang="en-US" b="1" dirty="0">
              <a:solidFill>
                <a:srgbClr val="0070C0"/>
              </a:solidFill>
              <a:effectLst>
                <a:outerShdw blurRad="38100" dist="38100" dir="2700000" algn="tl">
                  <a:srgbClr val="C0C0C0"/>
                </a:outerShdw>
              </a:effectLst>
            </a:endParaRPr>
          </a:p>
        </p:txBody>
      </p:sp>
      <p:sp>
        <p:nvSpPr>
          <p:cNvPr id="418819" name="Rectangle 3"/>
          <p:cNvSpPr>
            <a:spLocks noChangeArrowheads="1"/>
          </p:cNvSpPr>
          <p:nvPr/>
        </p:nvSpPr>
        <p:spPr bwMode="auto">
          <a:xfrm>
            <a:off x="381000" y="1828800"/>
            <a:ext cx="7380288" cy="3124200"/>
          </a:xfrm>
          <a:prstGeom prst="rect">
            <a:avLst/>
          </a:prstGeom>
          <a:noFill/>
          <a:ln w="9525">
            <a:noFill/>
            <a:miter lim="800000"/>
            <a:headEnd/>
            <a:tailEnd/>
          </a:ln>
          <a:effectLst/>
        </p:spPr>
        <p:txBody>
          <a:bodyPr/>
          <a:lstStyle/>
          <a:p>
            <a:pPr marL="177800" indent="-177800">
              <a:spcBef>
                <a:spcPct val="20000"/>
              </a:spcBef>
              <a:buClr>
                <a:schemeClr val="hlink"/>
              </a:buClr>
              <a:buSzPct val="120000"/>
              <a:buFontTx/>
              <a:buChar char="•"/>
            </a:pPr>
            <a:r>
              <a:rPr lang="en-US" sz="3600" dirty="0">
                <a:effectLst>
                  <a:outerShdw blurRad="38100" dist="38100" dir="2700000" algn="tl">
                    <a:srgbClr val="C0C0C0"/>
                  </a:outerShdw>
                </a:effectLst>
                <a:latin typeface="Tahoma" pitchFamily="34" charset="0"/>
              </a:rPr>
              <a:t>Power in the wind  </a:t>
            </a:r>
          </a:p>
          <a:p>
            <a:pPr marL="742950" lvl="1" indent="-285750">
              <a:spcBef>
                <a:spcPct val="20000"/>
              </a:spcBef>
              <a:buClr>
                <a:schemeClr val="hlink"/>
              </a:buClr>
              <a:buSzPct val="120000"/>
              <a:buFontTx/>
              <a:buChar char="•"/>
            </a:pPr>
            <a:r>
              <a:rPr lang="en-US" sz="2800" dirty="0">
                <a:effectLst>
                  <a:outerShdw blurRad="38100" dist="38100" dir="2700000" algn="tl">
                    <a:srgbClr val="C0C0C0"/>
                  </a:outerShdw>
                </a:effectLst>
                <a:latin typeface="Tahoma" pitchFamily="34" charset="0"/>
              </a:rPr>
              <a:t>Effect of air density, </a:t>
            </a:r>
            <a:r>
              <a:rPr lang="en-US" sz="3200" dirty="0" smtClean="0">
                <a:effectLst>
                  <a:outerShdw blurRad="38100" dist="38100" dir="2700000" algn="tl">
                    <a:srgbClr val="C0C0C0"/>
                  </a:outerShdw>
                </a:effectLst>
                <a:latin typeface="Tahoma" pitchFamily="34" charset="0"/>
                <a:sym typeface="Symbol" pitchFamily="18" charset="2"/>
              </a:rPr>
              <a:t></a:t>
            </a:r>
          </a:p>
          <a:p>
            <a:pPr marL="742950" lvl="1" indent="-285750">
              <a:spcBef>
                <a:spcPct val="20000"/>
              </a:spcBef>
              <a:buClr>
                <a:schemeClr val="hlink"/>
              </a:buClr>
              <a:buSzPct val="120000"/>
            </a:pPr>
            <a:r>
              <a:rPr lang="en-US" sz="3200" dirty="0" smtClean="0">
                <a:effectLst>
                  <a:outerShdw blurRad="38100" dist="38100" dir="2700000" algn="tl">
                    <a:srgbClr val="C0C0C0"/>
                  </a:outerShdw>
                </a:effectLst>
                <a:latin typeface="Tahoma" pitchFamily="34" charset="0"/>
                <a:sym typeface="Symbol" pitchFamily="18" charset="2"/>
              </a:rPr>
              <a:t>	</a:t>
            </a:r>
            <a:r>
              <a:rPr lang="en-US" sz="3200" dirty="0" smtClean="0">
                <a:effectLst>
                  <a:outerShdw blurRad="38100" dist="38100" dir="2700000" algn="tl">
                    <a:srgbClr val="C0C0C0"/>
                  </a:outerShdw>
                </a:effectLst>
                <a:latin typeface="Tahoma" pitchFamily="34" charset="0"/>
                <a:sym typeface="Symbol" pitchFamily="18" charset="2"/>
              </a:rPr>
              <a:t>(1-1.2)</a:t>
            </a:r>
            <a:endParaRPr lang="en-US" sz="2800" dirty="0">
              <a:effectLst>
                <a:outerShdw blurRad="38100" dist="38100" dir="2700000" algn="tl">
                  <a:srgbClr val="C0C0C0"/>
                </a:outerShdw>
              </a:effectLst>
              <a:latin typeface="Tahoma" pitchFamily="34" charset="0"/>
              <a:sym typeface="Symbol" pitchFamily="18" charset="2"/>
            </a:endParaRPr>
          </a:p>
          <a:p>
            <a:pPr marL="742950" lvl="1" indent="-285750">
              <a:spcBef>
                <a:spcPct val="20000"/>
              </a:spcBef>
              <a:buClr>
                <a:schemeClr val="hlink"/>
              </a:buClr>
              <a:buSzPct val="120000"/>
              <a:buFontTx/>
              <a:buChar char="•"/>
            </a:pPr>
            <a:r>
              <a:rPr lang="en-US" sz="2800" dirty="0">
                <a:effectLst>
                  <a:outerShdw blurRad="38100" dist="38100" dir="2700000" algn="tl">
                    <a:srgbClr val="C0C0C0"/>
                  </a:outerShdw>
                </a:effectLst>
                <a:latin typeface="Tahoma" pitchFamily="34" charset="0"/>
              </a:rPr>
              <a:t>Effect of swept area, A</a:t>
            </a:r>
          </a:p>
          <a:p>
            <a:pPr marL="742950" lvl="1" indent="-285750">
              <a:spcBef>
                <a:spcPct val="20000"/>
              </a:spcBef>
              <a:buClr>
                <a:schemeClr val="hlink"/>
              </a:buClr>
              <a:buSzPct val="120000"/>
              <a:buFontTx/>
              <a:buChar char="•"/>
            </a:pPr>
            <a:r>
              <a:rPr lang="en-US" sz="2800" dirty="0">
                <a:effectLst>
                  <a:outerShdw blurRad="38100" dist="38100" dir="2700000" algn="tl">
                    <a:srgbClr val="C0C0C0"/>
                  </a:outerShdw>
                </a:effectLst>
                <a:latin typeface="Tahoma" pitchFamily="34" charset="0"/>
              </a:rPr>
              <a:t>Effect of wind speed, V</a:t>
            </a:r>
          </a:p>
          <a:p>
            <a:pPr marL="742950" lvl="1" indent="-285750">
              <a:spcBef>
                <a:spcPct val="20000"/>
              </a:spcBef>
              <a:buFont typeface="Tahoma" pitchFamily="34" charset="0"/>
              <a:buChar char="–"/>
            </a:pPr>
            <a:endParaRPr lang="en-US" sz="2800" dirty="0">
              <a:effectLst>
                <a:outerShdw blurRad="38100" dist="38100" dir="2700000" algn="tl">
                  <a:srgbClr val="C0C0C0"/>
                </a:outerShdw>
              </a:effectLst>
              <a:latin typeface="Tahoma" pitchFamily="34" charset="0"/>
              <a:sym typeface="Symbol" pitchFamily="18" charset="2"/>
            </a:endParaRPr>
          </a:p>
        </p:txBody>
      </p:sp>
      <p:pic>
        <p:nvPicPr>
          <p:cNvPr id="31748" name="Picture 4" descr="wind_project_fig1_e"/>
          <p:cNvPicPr>
            <a:picLocks noChangeAspect="1" noChangeArrowheads="1"/>
          </p:cNvPicPr>
          <p:nvPr/>
        </p:nvPicPr>
        <p:blipFill>
          <a:blip r:embed="rId4" cstate="print"/>
          <a:srcRect/>
          <a:stretch>
            <a:fillRect/>
          </a:stretch>
        </p:blipFill>
        <p:spPr bwMode="auto">
          <a:xfrm>
            <a:off x="5654744" y="1371600"/>
            <a:ext cx="2917756" cy="4800600"/>
          </a:xfrm>
          <a:prstGeom prst="rect">
            <a:avLst/>
          </a:prstGeom>
          <a:solidFill>
            <a:schemeClr val="accent5">
              <a:lumMod val="40000"/>
              <a:lumOff val="60000"/>
            </a:schemeClr>
          </a:solidFill>
          <a:ln w="9525">
            <a:noFill/>
            <a:miter lim="800000"/>
            <a:headEnd/>
            <a:tailEnd/>
          </a:ln>
        </p:spPr>
      </p:pic>
      <p:sp>
        <p:nvSpPr>
          <p:cNvPr id="31749" name="Oval 5"/>
          <p:cNvSpPr>
            <a:spLocks noChangeAspect="1" noChangeArrowheads="1"/>
          </p:cNvSpPr>
          <p:nvPr/>
        </p:nvSpPr>
        <p:spPr bwMode="auto">
          <a:xfrm>
            <a:off x="5410200" y="1676400"/>
            <a:ext cx="3124200" cy="3200400"/>
          </a:xfrm>
          <a:prstGeom prst="ellipse">
            <a:avLst/>
          </a:prstGeom>
          <a:solidFill>
            <a:schemeClr val="accent1">
              <a:alpha val="50195"/>
            </a:schemeClr>
          </a:solidFill>
          <a:ln w="25400">
            <a:solidFill>
              <a:schemeClr val="tx1"/>
            </a:solidFill>
            <a:round/>
            <a:headEnd/>
            <a:tailEnd/>
          </a:ln>
        </p:spPr>
        <p:txBody>
          <a:bodyPr wrap="none" anchor="ctr"/>
          <a:lstStyle/>
          <a:p>
            <a:pPr algn="ctr" eaLnBrk="0" hangingPunct="0"/>
            <a:endParaRPr lang="en-US" sz="2400">
              <a:latin typeface="Times" pitchFamily="18" charset="0"/>
              <a:cs typeface="Arial" pitchFamily="34" charset="0"/>
            </a:endParaRPr>
          </a:p>
        </p:txBody>
      </p:sp>
      <p:sp>
        <p:nvSpPr>
          <p:cNvPr id="31750" name="Line 6"/>
          <p:cNvSpPr>
            <a:spLocks noChangeShapeType="1"/>
          </p:cNvSpPr>
          <p:nvPr/>
        </p:nvSpPr>
        <p:spPr bwMode="auto">
          <a:xfrm>
            <a:off x="7010400" y="3276600"/>
            <a:ext cx="990600" cy="1219200"/>
          </a:xfrm>
          <a:prstGeom prst="line">
            <a:avLst/>
          </a:prstGeom>
          <a:noFill/>
          <a:ln w="25400">
            <a:solidFill>
              <a:srgbClr val="000080"/>
            </a:solidFill>
            <a:round/>
            <a:headEnd/>
            <a:tailEnd type="triangle" w="med" len="med"/>
          </a:ln>
        </p:spPr>
        <p:txBody>
          <a:bodyPr/>
          <a:lstStyle/>
          <a:p>
            <a:endParaRPr lang="en-US"/>
          </a:p>
        </p:txBody>
      </p:sp>
      <p:sp>
        <p:nvSpPr>
          <p:cNvPr id="31751" name="Text Box 7"/>
          <p:cNvSpPr txBox="1">
            <a:spLocks noChangeArrowheads="1"/>
          </p:cNvSpPr>
          <p:nvPr/>
        </p:nvSpPr>
        <p:spPr bwMode="auto">
          <a:xfrm>
            <a:off x="7315200" y="3962400"/>
            <a:ext cx="228600" cy="457200"/>
          </a:xfrm>
          <a:prstGeom prst="rect">
            <a:avLst/>
          </a:prstGeom>
          <a:noFill/>
          <a:ln w="9525">
            <a:noFill/>
            <a:miter lim="800000"/>
            <a:headEnd/>
            <a:tailEnd/>
          </a:ln>
        </p:spPr>
        <p:txBody>
          <a:bodyPr>
            <a:spAutoFit/>
          </a:bodyPr>
          <a:lstStyle/>
          <a:p>
            <a:pPr eaLnBrk="0" hangingPunct="0"/>
            <a:r>
              <a:rPr lang="en-US" sz="2400">
                <a:solidFill>
                  <a:schemeClr val="bg1"/>
                </a:solidFill>
                <a:latin typeface="Times" pitchFamily="18" charset="0"/>
                <a:cs typeface="Arial" pitchFamily="34" charset="0"/>
              </a:rPr>
              <a:t>R</a:t>
            </a:r>
          </a:p>
        </p:txBody>
      </p:sp>
      <p:sp>
        <p:nvSpPr>
          <p:cNvPr id="31752" name="Text Box 8"/>
          <p:cNvSpPr txBox="1">
            <a:spLocks noChangeArrowheads="1"/>
          </p:cNvSpPr>
          <p:nvPr/>
        </p:nvSpPr>
        <p:spPr bwMode="auto">
          <a:xfrm>
            <a:off x="2193925" y="5294313"/>
            <a:ext cx="2225675" cy="366712"/>
          </a:xfrm>
          <a:prstGeom prst="rect">
            <a:avLst/>
          </a:prstGeom>
          <a:noFill/>
          <a:ln w="9525">
            <a:noFill/>
            <a:miter lim="800000"/>
            <a:headEnd/>
            <a:tailEnd/>
          </a:ln>
        </p:spPr>
        <p:txBody>
          <a:bodyPr>
            <a:spAutoFit/>
          </a:bodyPr>
          <a:lstStyle/>
          <a:p>
            <a:endParaRPr lang="en-US">
              <a:cs typeface="Arial" pitchFamily="34" charset="0"/>
            </a:endParaRPr>
          </a:p>
        </p:txBody>
      </p:sp>
      <p:sp>
        <p:nvSpPr>
          <p:cNvPr id="31753" name="Text Box 10"/>
          <p:cNvSpPr txBox="1">
            <a:spLocks noChangeArrowheads="1"/>
          </p:cNvSpPr>
          <p:nvPr/>
        </p:nvSpPr>
        <p:spPr bwMode="auto">
          <a:xfrm>
            <a:off x="304800" y="1905000"/>
            <a:ext cx="4899025" cy="584775"/>
          </a:xfrm>
          <a:prstGeom prst="rect">
            <a:avLst/>
          </a:prstGeom>
          <a:solidFill>
            <a:srgbClr val="FFFF00"/>
          </a:solidFill>
          <a:ln w="9525">
            <a:noFill/>
            <a:miter lim="800000"/>
            <a:headEnd/>
            <a:tailEnd/>
          </a:ln>
        </p:spPr>
        <p:txBody>
          <a:bodyPr wrap="square">
            <a:spAutoFit/>
          </a:bodyPr>
          <a:lstStyle/>
          <a:p>
            <a:pPr eaLnBrk="0" hangingPunct="0"/>
            <a:r>
              <a:rPr lang="en-US" sz="3200" dirty="0">
                <a:cs typeface="Arial" pitchFamily="34" charset="0"/>
              </a:rPr>
              <a:t>Power in the Wind = ½ρAV</a:t>
            </a:r>
            <a:r>
              <a:rPr lang="en-US" sz="3200" baseline="30000" dirty="0">
                <a:cs typeface="Arial" pitchFamily="34" charset="0"/>
              </a:rPr>
              <a:t>3</a:t>
            </a:r>
          </a:p>
        </p:txBody>
      </p:sp>
      <p:sp>
        <p:nvSpPr>
          <p:cNvPr id="10" name="TextBox 9"/>
          <p:cNvSpPr txBox="1"/>
          <p:nvPr/>
        </p:nvSpPr>
        <p:spPr>
          <a:xfrm>
            <a:off x="457200" y="5029200"/>
            <a:ext cx="4800600" cy="1661993"/>
          </a:xfrm>
          <a:prstGeom prst="rect">
            <a:avLst/>
          </a:prstGeom>
          <a:noFill/>
        </p:spPr>
        <p:txBody>
          <a:bodyPr wrap="square" rtlCol="0">
            <a:spAutoFit/>
          </a:bodyPr>
          <a:lstStyle/>
          <a:p>
            <a:pPr algn="ctr"/>
            <a:r>
              <a:rPr lang="en-US" sz="2800" dirty="0" smtClean="0">
                <a:sym typeface="Symbol" pitchFamily="18" charset="2"/>
              </a:rPr>
              <a:t>How can we use this equation to maximize the energy production from wind? </a:t>
            </a:r>
          </a:p>
          <a:p>
            <a:endParaRPr lang="en-US" dirty="0"/>
          </a:p>
        </p:txBody>
      </p:sp>
    </p:spTree>
    <p:custDataLst>
      <p:tags r:id="rId1"/>
    </p:custDataLst>
  </p:cSld>
  <p:clrMapOvr>
    <a:masterClrMapping/>
  </p:clrMapOvr>
  <p:transition>
    <p:split orient="ver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PQuestion"/>
          <p:cNvSpPr>
            <a:spLocks noGrp="1"/>
          </p:cNvSpPr>
          <p:nvPr>
            <p:ph type="title"/>
          </p:nvPr>
        </p:nvSpPr>
        <p:spPr/>
        <p:txBody>
          <a:bodyPr>
            <a:normAutofit fontScale="90000"/>
          </a:bodyPr>
          <a:lstStyle/>
          <a:p>
            <a:pPr algn="ctr"/>
            <a:r>
              <a:rPr lang="en-US" dirty="0" smtClean="0">
                <a:solidFill>
                  <a:srgbClr val="0070C0"/>
                </a:solidFill>
              </a:rPr>
              <a:t>Doubling wind speed means POWER will </a:t>
            </a:r>
            <a:r>
              <a:rPr lang="en-US" dirty="0" smtClean="0">
                <a:solidFill>
                  <a:srgbClr val="0070C0"/>
                </a:solidFill>
              </a:rPr>
              <a:t>increase….</a:t>
            </a:r>
            <a:endParaRPr lang="en-US" dirty="0">
              <a:solidFill>
                <a:srgbClr val="0070C0"/>
              </a:solidFill>
            </a:endParaRPr>
          </a:p>
        </p:txBody>
      </p:sp>
      <p:sp>
        <p:nvSpPr>
          <p:cNvPr id="3" name="TPAnswers"/>
          <p:cNvSpPr>
            <a:spLocks noGrp="1"/>
          </p:cNvSpPr>
          <p:nvPr>
            <p:ph type="body" idx="1"/>
            <p:custDataLst>
              <p:tags r:id="rId2"/>
            </p:custDataLst>
          </p:nvPr>
        </p:nvSpPr>
        <p:spPr>
          <a:xfrm>
            <a:off x="457200" y="1600200"/>
            <a:ext cx="8382000" cy="1295400"/>
          </a:xfrm>
        </p:spPr>
        <p:txBody>
          <a:bodyPr>
            <a:normAutofit/>
          </a:bodyPr>
          <a:lstStyle/>
          <a:p>
            <a:pPr marL="623887" indent="-514350">
              <a:spcBef>
                <a:spcPct val="20000"/>
              </a:spcBef>
              <a:spcAft>
                <a:spcPts val="0"/>
              </a:spcAft>
              <a:buNone/>
            </a:pPr>
            <a:r>
              <a:rPr lang="en-US" dirty="0" smtClean="0"/>
              <a:t>1. Twofold      2.Fourfold    </a:t>
            </a:r>
          </a:p>
          <a:p>
            <a:pPr marL="623887" indent="-514350">
              <a:spcBef>
                <a:spcPct val="20000"/>
              </a:spcBef>
              <a:spcAft>
                <a:spcPts val="0"/>
              </a:spcAft>
              <a:buNone/>
            </a:pPr>
            <a:r>
              <a:rPr lang="en-US" dirty="0" smtClean="0"/>
              <a:t>3. </a:t>
            </a:r>
            <a:r>
              <a:rPr lang="en-US" dirty="0" err="1" smtClean="0"/>
              <a:t>Sixfold</a:t>
            </a:r>
            <a:r>
              <a:rPr lang="en-US" dirty="0" smtClean="0"/>
              <a:t>        4.Eightfold</a:t>
            </a:r>
            <a:endParaRPr lang="en-US" dirty="0" smtClean="0"/>
          </a:p>
        </p:txBody>
      </p:sp>
      <p:pic>
        <p:nvPicPr>
          <p:cNvPr id="5" name="Picture 2" descr="C:\Users\Christy Fitzpatrick\AppData\Local\Microsoft\Windows\Temporary Internet Files\Content.IE5\8J9WEGX4\MC900432247[2].wmf"/>
          <p:cNvPicPr>
            <a:picLocks noChangeAspect="1" noChangeArrowheads="1"/>
          </p:cNvPicPr>
          <p:nvPr/>
        </p:nvPicPr>
        <p:blipFill>
          <a:blip r:embed="rId4" cstate="print"/>
          <a:srcRect/>
          <a:stretch>
            <a:fillRect/>
          </a:stretch>
        </p:blipFill>
        <p:spPr bwMode="auto">
          <a:xfrm>
            <a:off x="6324600" y="4331520"/>
            <a:ext cx="1822450" cy="1964505"/>
          </a:xfrm>
          <a:prstGeom prst="rect">
            <a:avLst/>
          </a:prstGeom>
          <a:noFill/>
        </p:spPr>
      </p:pic>
      <p:sp>
        <p:nvSpPr>
          <p:cNvPr id="6" name="Rectangle 5"/>
          <p:cNvSpPr/>
          <p:nvPr/>
        </p:nvSpPr>
        <p:spPr>
          <a:xfrm>
            <a:off x="685800" y="3048000"/>
            <a:ext cx="7772400" cy="1323439"/>
          </a:xfrm>
          <a:prstGeom prst="rect">
            <a:avLst/>
          </a:prstGeom>
        </p:spPr>
        <p:txBody>
          <a:bodyPr wrap="square">
            <a:spAutoFit/>
          </a:bodyPr>
          <a:lstStyle/>
          <a:p>
            <a:r>
              <a:rPr lang="en-US" sz="4000" dirty="0" smtClean="0">
                <a:solidFill>
                  <a:srgbClr val="0070C0"/>
                </a:solidFill>
              </a:rPr>
              <a:t>Doubling blade length means POWER will </a:t>
            </a:r>
            <a:r>
              <a:rPr lang="en-US" sz="4000" dirty="0" smtClean="0">
                <a:solidFill>
                  <a:srgbClr val="0070C0"/>
                </a:solidFill>
              </a:rPr>
              <a:t>increase…..</a:t>
            </a:r>
            <a:endParaRPr lang="en-US" sz="4000" dirty="0">
              <a:solidFill>
                <a:srgbClr val="0070C0"/>
              </a:solidFill>
            </a:endParaRPr>
          </a:p>
        </p:txBody>
      </p:sp>
      <p:sp>
        <p:nvSpPr>
          <p:cNvPr id="7" name="TextBox 6"/>
          <p:cNvSpPr txBox="1"/>
          <p:nvPr/>
        </p:nvSpPr>
        <p:spPr>
          <a:xfrm>
            <a:off x="762000" y="4572000"/>
            <a:ext cx="5105400" cy="1668149"/>
          </a:xfrm>
          <a:prstGeom prst="rect">
            <a:avLst/>
          </a:prstGeom>
          <a:noFill/>
        </p:spPr>
        <p:txBody>
          <a:bodyPr wrap="square" rtlCol="0">
            <a:spAutoFit/>
          </a:bodyPr>
          <a:lstStyle/>
          <a:p>
            <a:pPr marL="623887" indent="-514350">
              <a:spcBef>
                <a:spcPct val="20000"/>
              </a:spcBef>
              <a:spcAft>
                <a:spcPts val="0"/>
              </a:spcAft>
              <a:buNone/>
            </a:pPr>
            <a:r>
              <a:rPr lang="en-US" sz="3200" dirty="0" smtClean="0"/>
              <a:t>1. Twofold      2.Fourfold    </a:t>
            </a:r>
          </a:p>
          <a:p>
            <a:pPr marL="623887" indent="-514350">
              <a:spcBef>
                <a:spcPct val="20000"/>
              </a:spcBef>
              <a:spcAft>
                <a:spcPts val="0"/>
              </a:spcAft>
              <a:buNone/>
            </a:pPr>
            <a:r>
              <a:rPr lang="en-US" sz="3200" dirty="0" smtClean="0"/>
              <a:t>3. </a:t>
            </a:r>
            <a:r>
              <a:rPr lang="en-US" sz="3200" dirty="0" err="1" smtClean="0"/>
              <a:t>Sixfold</a:t>
            </a:r>
            <a:r>
              <a:rPr lang="en-US" sz="3200" dirty="0" smtClean="0"/>
              <a:t>        4.Eightfold</a:t>
            </a:r>
          </a:p>
          <a:p>
            <a:endParaRPr lang="en-US" sz="3200" dirty="0"/>
          </a:p>
        </p:txBody>
      </p:sp>
    </p:spTree>
    <p:custDataLst>
      <p:tags r:id="rId1"/>
    </p:custData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838200"/>
            <a:ext cx="7391400" cy="707886"/>
          </a:xfrm>
          <a:prstGeom prst="rect">
            <a:avLst/>
          </a:prstGeom>
          <a:noFill/>
        </p:spPr>
        <p:txBody>
          <a:bodyPr wrap="square" rtlCol="0">
            <a:spAutoFit/>
          </a:bodyPr>
          <a:lstStyle/>
          <a:p>
            <a:pPr algn="ctr"/>
            <a:r>
              <a:rPr lang="en-US" sz="4000" dirty="0" smtClean="0">
                <a:solidFill>
                  <a:srgbClr val="0070C0"/>
                </a:solidFill>
              </a:rPr>
              <a:t>Blade Area </a:t>
            </a:r>
            <a:endParaRPr lang="en-US" sz="4000" dirty="0">
              <a:solidFill>
                <a:srgbClr val="0070C0"/>
              </a:solidFill>
            </a:endParaRPr>
          </a:p>
        </p:txBody>
      </p:sp>
      <p:sp>
        <p:nvSpPr>
          <p:cNvPr id="3" name="TextBox 2"/>
          <p:cNvSpPr txBox="1"/>
          <p:nvPr/>
        </p:nvSpPr>
        <p:spPr>
          <a:xfrm>
            <a:off x="1295400" y="1905000"/>
            <a:ext cx="3886200" cy="3681008"/>
          </a:xfrm>
          <a:prstGeom prst="rect">
            <a:avLst/>
          </a:prstGeom>
          <a:noFill/>
        </p:spPr>
        <p:txBody>
          <a:bodyPr wrap="square" rtlCol="0">
            <a:spAutoFit/>
          </a:bodyPr>
          <a:lstStyle/>
          <a:p>
            <a:pPr>
              <a:lnSpc>
                <a:spcPct val="90000"/>
              </a:lnSpc>
              <a:buNone/>
            </a:pPr>
            <a:r>
              <a:rPr lang="en-US" sz="3200" dirty="0" smtClean="0"/>
              <a:t>Remember: P= ½ρAV</a:t>
            </a:r>
            <a:r>
              <a:rPr lang="en-US" sz="3200" baseline="30000" dirty="0" smtClean="0"/>
              <a:t>3</a:t>
            </a:r>
          </a:p>
          <a:p>
            <a:pPr>
              <a:lnSpc>
                <a:spcPct val="90000"/>
              </a:lnSpc>
            </a:pPr>
            <a:endParaRPr lang="en-US" sz="2800" b="1" dirty="0" smtClean="0"/>
          </a:p>
          <a:p>
            <a:pPr>
              <a:lnSpc>
                <a:spcPct val="90000"/>
              </a:lnSpc>
            </a:pPr>
            <a:r>
              <a:rPr lang="en-US" sz="2800" b="1" dirty="0" smtClean="0"/>
              <a:t>5 foot </a:t>
            </a:r>
            <a:r>
              <a:rPr lang="en-US" sz="2800" b="1" dirty="0" smtClean="0"/>
              <a:t>vs. </a:t>
            </a:r>
            <a:r>
              <a:rPr lang="en-US" sz="2800" b="1" dirty="0" smtClean="0"/>
              <a:t>a 10 foot blade length</a:t>
            </a:r>
          </a:p>
          <a:p>
            <a:pPr>
              <a:lnSpc>
                <a:spcPct val="90000"/>
              </a:lnSpc>
            </a:pPr>
            <a:endParaRPr lang="en-US" sz="2800" b="1" dirty="0" smtClean="0"/>
          </a:p>
          <a:p>
            <a:pPr>
              <a:lnSpc>
                <a:spcPct val="90000"/>
              </a:lnSpc>
            </a:pPr>
            <a:r>
              <a:rPr lang="en-US" sz="2800" b="1" dirty="0" smtClean="0"/>
              <a:t>A= pi x Radius²</a:t>
            </a:r>
            <a:br>
              <a:rPr lang="en-US" sz="2800" b="1" dirty="0" smtClean="0"/>
            </a:br>
            <a:r>
              <a:rPr lang="en-US" sz="2800" b="1" dirty="0" smtClean="0"/>
              <a:t>3.14 x 25 = 78.5 </a:t>
            </a:r>
            <a:r>
              <a:rPr lang="en-US" sz="2800" b="1" dirty="0" err="1" smtClean="0"/>
              <a:t>sf</a:t>
            </a:r>
            <a:endParaRPr lang="en-US" sz="2800" b="1" dirty="0" smtClean="0"/>
          </a:p>
          <a:p>
            <a:pPr>
              <a:lnSpc>
                <a:spcPct val="90000"/>
              </a:lnSpc>
              <a:buNone/>
            </a:pPr>
            <a:r>
              <a:rPr lang="en-US" sz="2800" b="1" dirty="0" smtClean="0"/>
              <a:t>3.14 </a:t>
            </a:r>
            <a:r>
              <a:rPr lang="en-US" sz="2800" b="1" dirty="0" smtClean="0"/>
              <a:t>x 100 = 314 </a:t>
            </a:r>
            <a:r>
              <a:rPr lang="en-US" sz="2800" b="1" dirty="0" err="1" smtClean="0"/>
              <a:t>sf</a:t>
            </a:r>
            <a:endParaRPr lang="en-US" sz="2800" b="1" i="1" dirty="0" smtClean="0"/>
          </a:p>
          <a:p>
            <a:endParaRPr lang="en-US" sz="2800" dirty="0"/>
          </a:p>
        </p:txBody>
      </p:sp>
      <p:pic>
        <p:nvPicPr>
          <p:cNvPr id="4" name="Picture 4"/>
          <p:cNvPicPr>
            <a:picLocks noChangeAspect="1" noChangeArrowheads="1"/>
          </p:cNvPicPr>
          <p:nvPr/>
        </p:nvPicPr>
        <p:blipFill>
          <a:blip r:embed="rId3" cstate="print"/>
          <a:srcRect/>
          <a:stretch>
            <a:fillRect/>
          </a:stretch>
        </p:blipFill>
        <p:spPr>
          <a:xfrm>
            <a:off x="5334000" y="1981200"/>
            <a:ext cx="3515078" cy="358140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838200"/>
            <a:ext cx="6096000" cy="4616648"/>
          </a:xfrm>
          <a:prstGeom prst="rect">
            <a:avLst/>
          </a:prstGeom>
          <a:noFill/>
        </p:spPr>
        <p:txBody>
          <a:bodyPr wrap="square" rtlCol="0">
            <a:spAutoFit/>
          </a:bodyPr>
          <a:lstStyle/>
          <a:p>
            <a:pPr algn="ctr"/>
            <a:r>
              <a:rPr lang="en-US" sz="4000" dirty="0" smtClean="0">
                <a:solidFill>
                  <a:srgbClr val="0070C0"/>
                </a:solidFill>
              </a:rPr>
              <a:t>Do and Teach</a:t>
            </a:r>
          </a:p>
          <a:p>
            <a:r>
              <a:rPr lang="en-US" sz="2800" dirty="0" smtClean="0"/>
              <a:t>Pick an activity:</a:t>
            </a:r>
          </a:p>
          <a:p>
            <a:r>
              <a:rPr lang="en-US" sz="2800" dirty="0" smtClean="0"/>
              <a:t>	Lift a Load</a:t>
            </a:r>
          </a:p>
          <a:p>
            <a:r>
              <a:rPr lang="en-US" sz="2800" dirty="0" smtClean="0"/>
              <a:t>	Which Turbine is Better?</a:t>
            </a:r>
          </a:p>
          <a:p>
            <a:r>
              <a:rPr lang="en-US" sz="2800" dirty="0" smtClean="0"/>
              <a:t>	Using Wind Power to Produce </a:t>
            </a:r>
          </a:p>
          <a:p>
            <a:r>
              <a:rPr lang="en-US" sz="2800" dirty="0" smtClean="0"/>
              <a:t>	Electricity</a:t>
            </a:r>
          </a:p>
          <a:p>
            <a:endParaRPr lang="en-US" sz="1200" dirty="0" smtClean="0"/>
          </a:p>
          <a:p>
            <a:r>
              <a:rPr lang="en-US" sz="2800" dirty="0" smtClean="0"/>
              <a:t>You will have about 25 minutes to do the activity and prepare a 5 minute lesson for the group.</a:t>
            </a:r>
          </a:p>
          <a:p>
            <a:endParaRPr lang="en-US" dirty="0"/>
          </a:p>
        </p:txBody>
      </p:sp>
      <p:pic>
        <p:nvPicPr>
          <p:cNvPr id="4098" name="Picture 2" descr="C:\Users\Christy Fitzpatrick\AppData\Local\Microsoft\Windows\Temporary Internet Files\Content.IE5\8J9WEGX4\MC900432247[2].wmf"/>
          <p:cNvPicPr>
            <a:picLocks noChangeAspect="1" noChangeArrowheads="1"/>
          </p:cNvPicPr>
          <p:nvPr/>
        </p:nvPicPr>
        <p:blipFill>
          <a:blip r:embed="rId2" cstate="print"/>
          <a:srcRect/>
          <a:stretch>
            <a:fillRect/>
          </a:stretch>
        </p:blipFill>
        <p:spPr bwMode="auto">
          <a:xfrm>
            <a:off x="6901140" y="4953000"/>
            <a:ext cx="1245910" cy="1343025"/>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457200"/>
            <a:ext cx="7848600" cy="6291798"/>
          </a:xfrm>
          <a:prstGeom prst="rect">
            <a:avLst/>
          </a:prstGeom>
          <a:noFill/>
        </p:spPr>
        <p:txBody>
          <a:bodyPr wrap="square" rtlCol="0">
            <a:spAutoFit/>
          </a:bodyPr>
          <a:lstStyle/>
          <a:p>
            <a:pPr algn="ctr"/>
            <a:r>
              <a:rPr lang="en-US" sz="4000" dirty="0" smtClean="0">
                <a:solidFill>
                  <a:srgbClr val="0070C0"/>
                </a:solidFill>
              </a:rPr>
              <a:t>Motors and Generators</a:t>
            </a:r>
          </a:p>
          <a:p>
            <a:endParaRPr lang="en-US" sz="1200" dirty="0" smtClean="0"/>
          </a:p>
          <a:p>
            <a:r>
              <a:rPr lang="en-US" sz="2400" dirty="0" smtClean="0"/>
              <a:t>Think about one of our toy motors…</a:t>
            </a:r>
          </a:p>
          <a:p>
            <a:endParaRPr lang="en-US" sz="2400" dirty="0" smtClean="0"/>
          </a:p>
          <a:p>
            <a:r>
              <a:rPr lang="en-US" sz="2400" dirty="0" smtClean="0"/>
              <a:t>If we connect it to a battery, it turns and makes something move.</a:t>
            </a:r>
          </a:p>
          <a:p>
            <a:r>
              <a:rPr lang="en-US" sz="2400" dirty="0" smtClean="0"/>
              <a:t>	It changes chemical energy to electrical energy to </a:t>
            </a:r>
          </a:p>
          <a:p>
            <a:r>
              <a:rPr lang="en-US" sz="2400" dirty="0" smtClean="0"/>
              <a:t>	motion</a:t>
            </a:r>
          </a:p>
          <a:p>
            <a:r>
              <a:rPr lang="en-US" sz="2400" dirty="0" smtClean="0"/>
              <a:t>	It’s a motor!</a:t>
            </a:r>
          </a:p>
          <a:p>
            <a:r>
              <a:rPr lang="en-US" sz="2400" dirty="0" smtClean="0"/>
              <a:t>If we turn the axle with our fingers, a coil of wire turns  between magnets and electric current is produced.</a:t>
            </a:r>
          </a:p>
          <a:p>
            <a:r>
              <a:rPr lang="en-US" sz="2400" dirty="0" smtClean="0"/>
              <a:t>	This is changing mechanical energy to electrical </a:t>
            </a:r>
          </a:p>
          <a:p>
            <a:r>
              <a:rPr lang="en-US" sz="2400" dirty="0" smtClean="0"/>
              <a:t>	energy.</a:t>
            </a:r>
          </a:p>
          <a:p>
            <a:r>
              <a:rPr lang="en-US" sz="2400" dirty="0" smtClean="0"/>
              <a:t>	It’s a generator!</a:t>
            </a:r>
          </a:p>
          <a:p>
            <a:pPr algn="ctr"/>
            <a:r>
              <a:rPr lang="en-US" sz="2400" dirty="0" smtClean="0"/>
              <a:t>A wind turbine is part of a generator system where wind does the turning.</a:t>
            </a:r>
            <a:endParaRPr lang="en-US" sz="240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838200"/>
            <a:ext cx="7924800" cy="1938992"/>
          </a:xfrm>
          <a:prstGeom prst="rect">
            <a:avLst/>
          </a:prstGeom>
          <a:noFill/>
        </p:spPr>
        <p:txBody>
          <a:bodyPr wrap="square" rtlCol="0">
            <a:spAutoFit/>
          </a:bodyPr>
          <a:lstStyle/>
          <a:p>
            <a:pPr algn="ctr"/>
            <a:r>
              <a:rPr lang="en-US" sz="4000" dirty="0" smtClean="0">
                <a:solidFill>
                  <a:srgbClr val="0070C0"/>
                </a:solidFill>
              </a:rPr>
              <a:t>Where is the Wind, Where are the Wind Farms, What Schools have Wind Turbines?</a:t>
            </a:r>
            <a:endParaRPr lang="en-US" sz="4000" dirty="0">
              <a:solidFill>
                <a:srgbClr val="0070C0"/>
              </a:solidFill>
            </a:endParaRPr>
          </a:p>
        </p:txBody>
      </p:sp>
      <p:pic>
        <p:nvPicPr>
          <p:cNvPr id="6146" name="Picture 2" descr="A wind resource map of the United States."/>
          <p:cNvPicPr>
            <a:picLocks noChangeAspect="1" noChangeArrowheads="1"/>
          </p:cNvPicPr>
          <p:nvPr/>
        </p:nvPicPr>
        <p:blipFill>
          <a:blip r:embed="rId2" cstate="print"/>
          <a:srcRect/>
          <a:stretch>
            <a:fillRect/>
          </a:stretch>
        </p:blipFill>
        <p:spPr bwMode="auto">
          <a:xfrm>
            <a:off x="2514600" y="2895600"/>
            <a:ext cx="3944173" cy="2895600"/>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914400"/>
            <a:ext cx="7315200" cy="5663089"/>
          </a:xfrm>
          <a:prstGeom prst="rect">
            <a:avLst/>
          </a:prstGeom>
          <a:noFill/>
        </p:spPr>
        <p:txBody>
          <a:bodyPr wrap="square" rtlCol="0">
            <a:spAutoFit/>
          </a:bodyPr>
          <a:lstStyle/>
          <a:p>
            <a:pPr algn="ctr"/>
            <a:r>
              <a:rPr lang="en-US" sz="4800" dirty="0" smtClean="0">
                <a:solidFill>
                  <a:srgbClr val="0070C0"/>
                </a:solidFill>
              </a:rPr>
              <a:t>Wired for Wind</a:t>
            </a:r>
          </a:p>
          <a:p>
            <a:pPr algn="ctr"/>
            <a:r>
              <a:rPr lang="en-US" sz="4000" dirty="0" smtClean="0">
                <a:solidFill>
                  <a:schemeClr val="accent6">
                    <a:lumMod val="75000"/>
                  </a:schemeClr>
                </a:solidFill>
              </a:rPr>
              <a:t>2011 National Youth Science Day</a:t>
            </a:r>
          </a:p>
          <a:p>
            <a:pPr algn="ctr"/>
            <a:endParaRPr lang="en-US" sz="4000" dirty="0" smtClean="0">
              <a:solidFill>
                <a:schemeClr val="accent6">
                  <a:lumMod val="75000"/>
                </a:schemeClr>
              </a:solidFill>
            </a:endParaRPr>
          </a:p>
          <a:p>
            <a:pPr algn="ctr"/>
            <a:r>
              <a:rPr lang="en-US" sz="3600" dirty="0" smtClean="0">
                <a:solidFill>
                  <a:schemeClr val="accent6">
                    <a:lumMod val="75000"/>
                  </a:schemeClr>
                </a:solidFill>
              </a:rPr>
              <a:t>Youth design and build their own wind turbines,</a:t>
            </a:r>
          </a:p>
          <a:p>
            <a:pPr algn="ctr"/>
            <a:r>
              <a:rPr lang="en-US" sz="3600" dirty="0" smtClean="0">
                <a:solidFill>
                  <a:schemeClr val="accent6">
                    <a:lumMod val="75000"/>
                  </a:schemeClr>
                </a:solidFill>
              </a:rPr>
              <a:t>Experiment with blade pitch</a:t>
            </a:r>
          </a:p>
          <a:p>
            <a:pPr algn="ctr"/>
            <a:r>
              <a:rPr lang="en-US" sz="3600" dirty="0" smtClean="0">
                <a:solidFill>
                  <a:schemeClr val="accent6">
                    <a:lumMod val="75000"/>
                  </a:schemeClr>
                </a:solidFill>
              </a:rPr>
              <a:t>and </a:t>
            </a:r>
          </a:p>
          <a:p>
            <a:pPr algn="ctr"/>
            <a:r>
              <a:rPr lang="en-US" sz="3600" dirty="0" smtClean="0">
                <a:solidFill>
                  <a:schemeClr val="accent6">
                    <a:lumMod val="75000"/>
                  </a:schemeClr>
                </a:solidFill>
              </a:rPr>
              <a:t>Map a potential wind farm site in their state</a:t>
            </a:r>
          </a:p>
          <a:p>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1524000"/>
            <a:ext cx="7239000" cy="3816429"/>
          </a:xfrm>
          <a:prstGeom prst="rect">
            <a:avLst/>
          </a:prstGeom>
          <a:noFill/>
        </p:spPr>
        <p:txBody>
          <a:bodyPr wrap="square" rtlCol="0">
            <a:spAutoFit/>
          </a:bodyPr>
          <a:lstStyle/>
          <a:p>
            <a:pPr algn="ctr"/>
            <a:r>
              <a:rPr lang="en-US" sz="4000" dirty="0" smtClean="0">
                <a:solidFill>
                  <a:srgbClr val="0070C0"/>
                </a:solidFill>
              </a:rPr>
              <a:t>CSU Colorado Clean Energy Curriculum</a:t>
            </a:r>
          </a:p>
          <a:p>
            <a:endParaRPr lang="en-US" u="sng" dirty="0" smtClean="0">
              <a:hlinkClick r:id="rId2"/>
            </a:endParaRPr>
          </a:p>
          <a:p>
            <a:endParaRPr lang="en-US" u="sng" dirty="0" smtClean="0">
              <a:hlinkClick r:id="rId2"/>
            </a:endParaRPr>
          </a:p>
          <a:p>
            <a:pPr algn="ctr"/>
            <a:r>
              <a:rPr lang="en-US" sz="3600" u="sng" dirty="0" smtClean="0">
                <a:hlinkClick r:id="rId2"/>
              </a:rPr>
              <a:t>http://www.ext.colostate.edu/</a:t>
            </a:r>
          </a:p>
          <a:p>
            <a:pPr algn="ctr"/>
            <a:r>
              <a:rPr lang="en-US" sz="3600" u="sng" dirty="0" smtClean="0">
                <a:hlinkClick r:id="rId2"/>
              </a:rPr>
              <a:t>energy/k12.html</a:t>
            </a:r>
            <a:endParaRPr lang="en-US" sz="3600" u="sng" dirty="0" smtClean="0"/>
          </a:p>
          <a:p>
            <a:pPr algn="ctr"/>
            <a:endParaRPr lang="en-US" sz="3600" dirty="0" smtClean="0"/>
          </a:p>
          <a:p>
            <a:r>
              <a:rPr lang="en-US" dirty="0" smtClean="0"/>
              <a:t>	</a:t>
            </a:r>
            <a:endParaRPr lang="en-US" dirty="0"/>
          </a:p>
        </p:txBody>
      </p:sp>
      <p:pic>
        <p:nvPicPr>
          <p:cNvPr id="3" name="Picture 2" descr="4h-ext-horiz-stacked-349-rgb.jpg"/>
          <p:cNvPicPr>
            <a:picLocks noChangeAspect="1"/>
          </p:cNvPicPr>
          <p:nvPr/>
        </p:nvPicPr>
        <p:blipFill>
          <a:blip r:embed="rId3" cstate="print"/>
          <a:stretch>
            <a:fillRect/>
          </a:stretch>
        </p:blipFill>
        <p:spPr>
          <a:xfrm>
            <a:off x="2743200" y="228600"/>
            <a:ext cx="3810000" cy="132080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762001"/>
            <a:ext cx="7543800" cy="2031325"/>
          </a:xfrm>
          <a:prstGeom prst="rect">
            <a:avLst/>
          </a:prstGeom>
          <a:noFill/>
        </p:spPr>
        <p:txBody>
          <a:bodyPr wrap="square" rtlCol="0">
            <a:spAutoFit/>
          </a:bodyPr>
          <a:lstStyle/>
          <a:p>
            <a:endParaRPr lang="en-US" u="sng" dirty="0" smtClean="0">
              <a:hlinkClick r:id="rId2"/>
            </a:endParaRPr>
          </a:p>
          <a:p>
            <a:pPr algn="ctr"/>
            <a:r>
              <a:rPr lang="en-US" sz="4000" dirty="0" smtClean="0">
                <a:solidFill>
                  <a:srgbClr val="0070C0"/>
                </a:solidFill>
              </a:rPr>
              <a:t>Quiz Time</a:t>
            </a:r>
          </a:p>
          <a:p>
            <a:pPr algn="ctr"/>
            <a:r>
              <a:rPr lang="en-US" sz="2800" u="sng" dirty="0" smtClean="0">
                <a:hlinkClick r:id="rId2"/>
              </a:rPr>
              <a:t>http://www.eia.gov/kids/energy.cfm?page=quiz</a:t>
            </a:r>
            <a:r>
              <a:rPr lang="en-US" sz="2800" dirty="0" smtClean="0"/>
              <a:t> </a:t>
            </a:r>
          </a:p>
          <a:p>
            <a:pPr algn="ctr"/>
            <a:endParaRPr lang="en-US" sz="4000" dirty="0">
              <a:solidFill>
                <a:srgbClr val="0070C0"/>
              </a:solidFill>
            </a:endParaRPr>
          </a:p>
        </p:txBody>
      </p:sp>
      <p:pic>
        <p:nvPicPr>
          <p:cNvPr id="47106" name="Picture 2" descr="C:\Users\Christy Fitzpatrick\AppData\Local\Microsoft\Windows\Temporary Internet Files\Content.IE5\4T7SDY7P\MC900432247[1].wmf"/>
          <p:cNvPicPr>
            <a:picLocks noChangeAspect="1" noChangeArrowheads="1"/>
          </p:cNvPicPr>
          <p:nvPr/>
        </p:nvPicPr>
        <p:blipFill>
          <a:blip r:embed="rId3" cstate="print"/>
          <a:srcRect/>
          <a:stretch>
            <a:fillRect/>
          </a:stretch>
        </p:blipFill>
        <p:spPr bwMode="auto">
          <a:xfrm>
            <a:off x="1371600" y="3581400"/>
            <a:ext cx="1670050" cy="1800225"/>
          </a:xfrm>
          <a:prstGeom prst="rect">
            <a:avLst/>
          </a:prstGeom>
          <a:noFill/>
        </p:spPr>
      </p:pic>
      <p:pic>
        <p:nvPicPr>
          <p:cNvPr id="5" name="Picture 3" descr="C:\Users\Christy Fitzpatrick\AppData\Local\Microsoft\Windows\Temporary Internet Files\Content.IE5\4T7SDY7P\MC900082411[1].wmf"/>
          <p:cNvPicPr>
            <a:picLocks noChangeAspect="1" noChangeArrowheads="1"/>
          </p:cNvPicPr>
          <p:nvPr/>
        </p:nvPicPr>
        <p:blipFill>
          <a:blip r:embed="rId4" cstate="print"/>
          <a:srcRect/>
          <a:stretch>
            <a:fillRect/>
          </a:stretch>
        </p:blipFill>
        <p:spPr bwMode="auto">
          <a:xfrm>
            <a:off x="6400800" y="3581400"/>
            <a:ext cx="1676400" cy="1676400"/>
          </a:xfrm>
          <a:prstGeom prst="rect">
            <a:avLst/>
          </a:prstGeom>
          <a:noFill/>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533400"/>
            <a:ext cx="7391400" cy="5632311"/>
          </a:xfrm>
          <a:prstGeom prst="rect">
            <a:avLst/>
          </a:prstGeom>
          <a:noFill/>
        </p:spPr>
        <p:txBody>
          <a:bodyPr wrap="square" rtlCol="0">
            <a:spAutoFit/>
          </a:bodyPr>
          <a:lstStyle/>
          <a:p>
            <a:pPr algn="ctr"/>
            <a:r>
              <a:rPr lang="en-US" sz="4000" dirty="0" smtClean="0">
                <a:solidFill>
                  <a:srgbClr val="0070C0"/>
                </a:solidFill>
              </a:rPr>
              <a:t>Questions?   Comments ?</a:t>
            </a:r>
          </a:p>
          <a:p>
            <a:pPr algn="ctr"/>
            <a:r>
              <a:rPr lang="en-US" sz="4000" dirty="0" smtClean="0">
                <a:solidFill>
                  <a:schemeClr val="accent1"/>
                </a:solidFill>
              </a:rPr>
              <a:t>Please feel free to contact me if I can be of any help!</a:t>
            </a:r>
          </a:p>
          <a:p>
            <a:pPr algn="ctr"/>
            <a:endParaRPr lang="en-US" sz="1200" dirty="0" smtClean="0">
              <a:solidFill>
                <a:schemeClr val="accent1"/>
              </a:solidFill>
            </a:endParaRPr>
          </a:p>
          <a:p>
            <a:r>
              <a:rPr lang="en-US" sz="2400" b="1" dirty="0" smtClean="0"/>
              <a:t>Christy Fitzpatrick </a:t>
            </a:r>
            <a:endParaRPr lang="en-US" sz="2400" dirty="0" smtClean="0"/>
          </a:p>
          <a:p>
            <a:r>
              <a:rPr lang="en-US" sz="2400" dirty="0" smtClean="0"/>
              <a:t>Northern Regional Extension Specialist - 4-H STEM</a:t>
            </a:r>
          </a:p>
          <a:p>
            <a:r>
              <a:rPr lang="en-US" sz="2400" dirty="0" smtClean="0"/>
              <a:t>CSU Northeast Regional Engagement Center</a:t>
            </a:r>
          </a:p>
          <a:p>
            <a:r>
              <a:rPr lang="en-US" sz="2400" dirty="0" smtClean="0"/>
              <a:t>304 Main  St.   Sterling, CO 80751</a:t>
            </a:r>
          </a:p>
          <a:p>
            <a:r>
              <a:rPr lang="en-US" sz="2400" dirty="0" smtClean="0"/>
              <a:t>(970) 522-7207     Fax: (970) 491-4429</a:t>
            </a:r>
          </a:p>
          <a:p>
            <a:r>
              <a:rPr lang="en-US" sz="2400" dirty="0" smtClean="0"/>
              <a:t>Cell: 207-532-1739 </a:t>
            </a:r>
          </a:p>
          <a:p>
            <a:r>
              <a:rPr lang="en-US" sz="2400" u="sng" dirty="0" smtClean="0">
                <a:hlinkClick r:id="rId2"/>
              </a:rPr>
              <a:t>christy.fitzpatrick@colostate.edu</a:t>
            </a:r>
            <a:endParaRPr lang="en-US" sz="2400" dirty="0" smtClean="0"/>
          </a:p>
          <a:p>
            <a:r>
              <a:rPr lang="en-US" sz="2000" dirty="0" smtClean="0"/>
              <a:t> </a:t>
            </a:r>
          </a:p>
          <a:p>
            <a:endParaRPr lang="en-US" sz="4000" dirty="0">
              <a:solidFill>
                <a:srgbClr val="0070C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0" y="1295400"/>
            <a:ext cx="6019800" cy="3477875"/>
          </a:xfrm>
          <a:prstGeom prst="rect">
            <a:avLst/>
          </a:prstGeom>
          <a:noFill/>
        </p:spPr>
        <p:txBody>
          <a:bodyPr wrap="square" rtlCol="0">
            <a:spAutoFit/>
          </a:bodyPr>
          <a:lstStyle/>
          <a:p>
            <a:pPr algn="ctr"/>
            <a:r>
              <a:rPr lang="en-US" sz="4000" b="1" dirty="0">
                <a:solidFill>
                  <a:srgbClr val="0070C0"/>
                </a:solidFill>
              </a:rPr>
              <a:t>What is 4-H </a:t>
            </a:r>
            <a:r>
              <a:rPr lang="en-US" sz="4000" b="1" dirty="0" smtClean="0">
                <a:solidFill>
                  <a:srgbClr val="0070C0"/>
                </a:solidFill>
              </a:rPr>
              <a:t>Science?</a:t>
            </a:r>
          </a:p>
          <a:p>
            <a:pPr algn="ctr"/>
            <a:endParaRPr lang="en-US" sz="4000" b="1" dirty="0">
              <a:solidFill>
                <a:srgbClr val="0070C0"/>
              </a:solidFill>
            </a:endParaRPr>
          </a:p>
          <a:p>
            <a:pPr algn="ctr"/>
            <a:r>
              <a:rPr lang="en-US" sz="2800" dirty="0" smtClean="0"/>
              <a:t>To address increased demand for science and technology professionals, </a:t>
            </a:r>
          </a:p>
          <a:p>
            <a:pPr algn="ctr"/>
            <a:r>
              <a:rPr lang="en-US" sz="2800" dirty="0" smtClean="0"/>
              <a:t>4-H is working to reach a bold goal of engaging one million new young people in science programs by 2013.</a:t>
            </a:r>
            <a:endParaRPr lang="en-US" sz="2800" b="1" dirty="0">
              <a:solidFill>
                <a:srgbClr val="0070C0"/>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762000"/>
            <a:ext cx="7467600" cy="2862322"/>
          </a:xfrm>
          <a:prstGeom prst="rect">
            <a:avLst/>
          </a:prstGeom>
          <a:noFill/>
        </p:spPr>
        <p:txBody>
          <a:bodyPr wrap="square" rtlCol="0">
            <a:spAutoFit/>
          </a:bodyPr>
          <a:lstStyle/>
          <a:p>
            <a:pPr algn="ctr"/>
            <a:r>
              <a:rPr lang="en-US" sz="6000" dirty="0" smtClean="0">
                <a:solidFill>
                  <a:srgbClr val="0070C0"/>
                </a:solidFill>
              </a:rPr>
              <a:t>Thanks for becoming </a:t>
            </a:r>
          </a:p>
          <a:p>
            <a:pPr algn="ctr"/>
            <a:r>
              <a:rPr lang="en-US" sz="6000" dirty="0" smtClean="0">
                <a:solidFill>
                  <a:srgbClr val="0070C0"/>
                </a:solidFill>
              </a:rPr>
              <a:t>A</a:t>
            </a:r>
          </a:p>
          <a:p>
            <a:pPr algn="ctr"/>
            <a:r>
              <a:rPr lang="en-US" sz="6000" dirty="0" smtClean="0">
                <a:solidFill>
                  <a:srgbClr val="0070C0"/>
                </a:solidFill>
              </a:rPr>
              <a:t> 4-H </a:t>
            </a:r>
            <a:r>
              <a:rPr lang="en-US" sz="6000" dirty="0" err="1" smtClean="0">
                <a:solidFill>
                  <a:srgbClr val="0070C0"/>
                </a:solidFill>
              </a:rPr>
              <a:t>STEMaster</a:t>
            </a:r>
            <a:r>
              <a:rPr lang="en-US" sz="6000" dirty="0" smtClean="0">
                <a:solidFill>
                  <a:srgbClr val="0070C0"/>
                </a:solidFill>
              </a:rPr>
              <a:t>!</a:t>
            </a:r>
            <a:endParaRPr lang="en-US" sz="6000" dirty="0">
              <a:solidFill>
                <a:srgbClr val="0070C0"/>
              </a:solidFill>
            </a:endParaRPr>
          </a:p>
        </p:txBody>
      </p:sp>
      <p:pic>
        <p:nvPicPr>
          <p:cNvPr id="3" name="Picture 2" descr="4-h_clover.jpg"/>
          <p:cNvPicPr>
            <a:picLocks noChangeAspect="1"/>
          </p:cNvPicPr>
          <p:nvPr/>
        </p:nvPicPr>
        <p:blipFill>
          <a:blip r:embed="rId2" cstate="print"/>
          <a:stretch>
            <a:fillRect/>
          </a:stretch>
        </p:blipFill>
        <p:spPr>
          <a:xfrm>
            <a:off x="1143000" y="4114800"/>
            <a:ext cx="1981200" cy="186232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762000"/>
            <a:ext cx="7543800" cy="5724644"/>
          </a:xfrm>
          <a:prstGeom prst="rect">
            <a:avLst/>
          </a:prstGeom>
          <a:noFill/>
        </p:spPr>
        <p:txBody>
          <a:bodyPr wrap="square" rtlCol="0">
            <a:spAutoFit/>
          </a:bodyPr>
          <a:lstStyle/>
          <a:p>
            <a:pPr algn="ctr"/>
            <a:r>
              <a:rPr lang="en-US" sz="4000" b="1" dirty="0" smtClean="0">
                <a:solidFill>
                  <a:srgbClr val="0070C0"/>
                </a:solidFill>
              </a:rPr>
              <a:t>4-H Science Checklist</a:t>
            </a:r>
          </a:p>
          <a:p>
            <a:pPr algn="ctr"/>
            <a:endParaRPr lang="en-US" sz="1400" b="1" dirty="0">
              <a:solidFill>
                <a:srgbClr val="0070C0"/>
              </a:solidFill>
            </a:endParaRPr>
          </a:p>
          <a:p>
            <a:pPr>
              <a:buFont typeface="Wingdings" pitchFamily="2" charset="2"/>
              <a:buChar char="ü"/>
            </a:pPr>
            <a:r>
              <a:rPr lang="en-US" sz="2400" b="1" dirty="0" smtClean="0"/>
              <a:t>Science</a:t>
            </a:r>
            <a:r>
              <a:rPr lang="en-US" sz="2400" b="1" dirty="0"/>
              <a:t>, engineering and technology programs based </a:t>
            </a:r>
            <a:r>
              <a:rPr lang="en-US" sz="2400" b="1" dirty="0" smtClean="0"/>
              <a:t>on National </a:t>
            </a:r>
            <a:r>
              <a:rPr lang="en-US" sz="2400" b="1" dirty="0"/>
              <a:t>Science Education </a:t>
            </a:r>
            <a:r>
              <a:rPr lang="en-US" sz="2400" b="1" dirty="0" smtClean="0"/>
              <a:t>Standards</a:t>
            </a:r>
          </a:p>
          <a:p>
            <a:pPr>
              <a:buFont typeface="Wingdings" pitchFamily="2" charset="2"/>
              <a:buChar char="ü"/>
            </a:pPr>
            <a:r>
              <a:rPr lang="en-US" sz="2400" b="1" dirty="0"/>
              <a:t>P</a:t>
            </a:r>
            <a:r>
              <a:rPr lang="en-US" sz="2400" b="1" dirty="0" smtClean="0"/>
              <a:t>roviding </a:t>
            </a:r>
            <a:r>
              <a:rPr lang="en-US" sz="2400" b="1" dirty="0"/>
              <a:t>children and youth opportunities to improve their </a:t>
            </a:r>
            <a:r>
              <a:rPr lang="en-US" sz="2400" b="1" dirty="0" smtClean="0"/>
              <a:t>SET Abilities</a:t>
            </a:r>
          </a:p>
          <a:p>
            <a:pPr>
              <a:buFont typeface="Wingdings" pitchFamily="2" charset="2"/>
              <a:buChar char="ü"/>
            </a:pPr>
            <a:r>
              <a:rPr lang="en-US" sz="2400" b="1" dirty="0" smtClean="0"/>
              <a:t>Providing </a:t>
            </a:r>
            <a:r>
              <a:rPr lang="en-US" sz="2400" b="1" dirty="0"/>
              <a:t>opportunities for youth to experience </a:t>
            </a:r>
            <a:r>
              <a:rPr lang="en-US" sz="2400" b="1" dirty="0" smtClean="0"/>
              <a:t>the Essential </a:t>
            </a:r>
            <a:r>
              <a:rPr lang="en-US" sz="2400" b="1" dirty="0"/>
              <a:t>Elements of Positive Youth </a:t>
            </a:r>
            <a:r>
              <a:rPr lang="en-US" sz="2400" b="1" dirty="0" smtClean="0"/>
              <a:t>Development</a:t>
            </a:r>
          </a:p>
          <a:p>
            <a:pPr>
              <a:buFont typeface="Wingdings" pitchFamily="2" charset="2"/>
              <a:buChar char="ü"/>
            </a:pPr>
            <a:r>
              <a:rPr lang="en-US" sz="2400" b="1" dirty="0" smtClean="0"/>
              <a:t>Learning </a:t>
            </a:r>
            <a:r>
              <a:rPr lang="en-US" sz="2400" b="1" dirty="0"/>
              <a:t>experiences led by trained, caring adult staff and volunteers </a:t>
            </a:r>
            <a:r>
              <a:rPr lang="en-US" sz="2400" b="1" dirty="0" smtClean="0"/>
              <a:t>acting as </a:t>
            </a:r>
            <a:r>
              <a:rPr lang="en-US" sz="2400" b="1" dirty="0"/>
              <a:t>mentors, coaches, facilitators and </a:t>
            </a:r>
            <a:r>
              <a:rPr lang="en-US" sz="2400" b="1" dirty="0" smtClean="0"/>
              <a:t>co-learners</a:t>
            </a:r>
          </a:p>
          <a:p>
            <a:pPr>
              <a:buFont typeface="Wingdings" pitchFamily="2" charset="2"/>
              <a:buChar char="ü"/>
            </a:pPr>
            <a:r>
              <a:rPr lang="en-US" sz="2400" b="1" dirty="0" smtClean="0"/>
              <a:t>An </a:t>
            </a:r>
            <a:r>
              <a:rPr lang="en-US" sz="2400" b="1" dirty="0"/>
              <a:t>experiential approach to </a:t>
            </a:r>
            <a:r>
              <a:rPr lang="en-US" sz="2400" b="1" dirty="0" smtClean="0"/>
              <a:t>learning</a:t>
            </a:r>
            <a:endParaRPr lang="en-US" sz="2400" b="1" dirty="0"/>
          </a:p>
          <a:p>
            <a:pPr>
              <a:buFont typeface="Wingdings" pitchFamily="2" charset="2"/>
              <a:buChar char="ü"/>
            </a:pPr>
            <a:r>
              <a:rPr lang="en-US" sz="2400" b="1" dirty="0" smtClean="0"/>
              <a:t>Using </a:t>
            </a:r>
            <a:r>
              <a:rPr lang="en-US" sz="2400" b="1" dirty="0"/>
              <a:t>inquiry to foster the natural creativity and curiosity </a:t>
            </a:r>
            <a:r>
              <a:rPr lang="en-US" sz="2400" b="1" dirty="0" smtClean="0"/>
              <a:t>of youth?</a:t>
            </a:r>
          </a:p>
          <a:p>
            <a:pPr>
              <a:buFont typeface="Wingdings" pitchFamily="2" charset="2"/>
              <a:buChar char="ü"/>
            </a:pPr>
            <a:r>
              <a:rPr lang="en-US" sz="2400" b="1" dirty="0" smtClean="0"/>
              <a:t>Frequency and duration to accomplish these outcomes.</a:t>
            </a:r>
            <a:endParaRPr lang="en-US" sz="2400" b="1"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838200"/>
            <a:ext cx="7620000" cy="1323439"/>
          </a:xfrm>
          <a:prstGeom prst="rect">
            <a:avLst/>
          </a:prstGeom>
          <a:noFill/>
        </p:spPr>
        <p:txBody>
          <a:bodyPr wrap="square" rtlCol="0">
            <a:spAutoFit/>
          </a:bodyPr>
          <a:lstStyle/>
          <a:p>
            <a:pPr algn="ctr"/>
            <a:r>
              <a:rPr lang="en-US" sz="4000" b="1" dirty="0" smtClean="0">
                <a:solidFill>
                  <a:srgbClr val="0070C0"/>
                </a:solidFill>
              </a:rPr>
              <a:t>Energy Primer</a:t>
            </a:r>
          </a:p>
          <a:p>
            <a:pPr algn="ctr"/>
            <a:r>
              <a:rPr lang="en-US" sz="2000" b="1" dirty="0" smtClean="0">
                <a:solidFill>
                  <a:srgbClr val="0070C0"/>
                </a:solidFill>
                <a:hlinkClick r:id="rId2"/>
              </a:rPr>
              <a:t>http://www.eia.gov/kids/energy.cfm?page=about_home-basics</a:t>
            </a:r>
            <a:endParaRPr lang="en-US" sz="2000" b="1" dirty="0" smtClean="0">
              <a:solidFill>
                <a:srgbClr val="0070C0"/>
              </a:solidFill>
            </a:endParaRPr>
          </a:p>
          <a:p>
            <a:pPr algn="ctr"/>
            <a:r>
              <a:rPr lang="en-US" sz="2000" b="1" dirty="0" smtClean="0">
                <a:solidFill>
                  <a:srgbClr val="0070C0"/>
                </a:solidFill>
              </a:rPr>
              <a:t>http://www.nrel.gov/docs/gen/fy01/30927.pdf</a:t>
            </a:r>
            <a:endParaRPr lang="en-US" sz="2000" b="1" dirty="0">
              <a:solidFill>
                <a:srgbClr val="0070C0"/>
              </a:solidFill>
            </a:endParaRPr>
          </a:p>
        </p:txBody>
      </p:sp>
      <p:sp>
        <p:nvSpPr>
          <p:cNvPr id="3" name="TextBox 2"/>
          <p:cNvSpPr txBox="1"/>
          <p:nvPr/>
        </p:nvSpPr>
        <p:spPr>
          <a:xfrm>
            <a:off x="1295400" y="2362200"/>
            <a:ext cx="7010400" cy="3570208"/>
          </a:xfrm>
          <a:prstGeom prst="rect">
            <a:avLst/>
          </a:prstGeom>
          <a:noFill/>
        </p:spPr>
        <p:txBody>
          <a:bodyPr wrap="square" rtlCol="0">
            <a:spAutoFit/>
          </a:bodyPr>
          <a:lstStyle/>
          <a:p>
            <a:r>
              <a:rPr lang="en-US" sz="2800" dirty="0" smtClean="0"/>
              <a:t>What is energy?</a:t>
            </a:r>
          </a:p>
          <a:p>
            <a:r>
              <a:rPr lang="en-US" sz="2000" dirty="0" smtClean="0"/>
              <a:t>Energy </a:t>
            </a:r>
            <a:r>
              <a:rPr lang="en-US" sz="2000" dirty="0"/>
              <a:t>is the ability to do </a:t>
            </a:r>
            <a:r>
              <a:rPr lang="en-US" sz="2000" dirty="0" smtClean="0"/>
              <a:t>work</a:t>
            </a:r>
            <a:r>
              <a:rPr lang="en-US" dirty="0" smtClean="0"/>
              <a:t>:</a:t>
            </a:r>
            <a:endParaRPr lang="en-US" dirty="0"/>
          </a:p>
          <a:p>
            <a:r>
              <a:rPr lang="en-US" dirty="0"/>
              <a:t>• </a:t>
            </a:r>
            <a:r>
              <a:rPr lang="en-US" dirty="0" smtClean="0"/>
              <a:t>work </a:t>
            </a:r>
            <a:r>
              <a:rPr lang="en-US" dirty="0"/>
              <a:t>is the application of a force through a distance (e.g., carrying yourself and a loaded </a:t>
            </a:r>
            <a:r>
              <a:rPr lang="en-US" dirty="0" smtClean="0"/>
              <a:t>backpack </a:t>
            </a:r>
            <a:r>
              <a:rPr lang="en-US" dirty="0"/>
              <a:t>up a mountain trail</a:t>
            </a:r>
            <a:r>
              <a:rPr lang="en-US" dirty="0" smtClean="0"/>
              <a:t>),</a:t>
            </a:r>
          </a:p>
          <a:p>
            <a:endParaRPr lang="en-US" dirty="0"/>
          </a:p>
          <a:p>
            <a:r>
              <a:rPr lang="en-US" dirty="0" smtClean="0"/>
              <a:t>• </a:t>
            </a:r>
            <a:r>
              <a:rPr lang="en-US" dirty="0"/>
              <a:t>force is that which can put matter into motion or stop it if it is already moving ( e.g. </a:t>
            </a:r>
            <a:r>
              <a:rPr lang="en-US" dirty="0" smtClean="0"/>
              <a:t>you are stopped </a:t>
            </a:r>
            <a:r>
              <a:rPr lang="en-US" dirty="0"/>
              <a:t>at a stop </a:t>
            </a:r>
            <a:r>
              <a:rPr lang="en-US" dirty="0" smtClean="0"/>
              <a:t>sign, the </a:t>
            </a:r>
            <a:r>
              <a:rPr lang="en-US" dirty="0"/>
              <a:t>car behind you doesn't see you stop, and can't stop </a:t>
            </a:r>
            <a:r>
              <a:rPr lang="en-US" dirty="0" smtClean="0"/>
              <a:t>before hitting </a:t>
            </a:r>
            <a:r>
              <a:rPr lang="en-US" dirty="0"/>
              <a:t>your rear bumper, pushing you into the intersection), </a:t>
            </a:r>
            <a:endParaRPr lang="en-US" dirty="0" smtClean="0"/>
          </a:p>
          <a:p>
            <a:endParaRPr lang="en-US" dirty="0"/>
          </a:p>
          <a:p>
            <a:r>
              <a:rPr lang="en-US" dirty="0"/>
              <a:t>• motion is a change in distance or direction with time (e.g., making a right hand turn).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685800"/>
            <a:ext cx="7772400" cy="4401205"/>
          </a:xfrm>
          <a:prstGeom prst="rect">
            <a:avLst/>
          </a:prstGeom>
          <a:noFill/>
        </p:spPr>
        <p:txBody>
          <a:bodyPr wrap="square" rtlCol="0">
            <a:spAutoFit/>
          </a:bodyPr>
          <a:lstStyle/>
          <a:p>
            <a:pPr algn="ctr"/>
            <a:r>
              <a:rPr lang="en-US" dirty="0" smtClean="0"/>
              <a:t> </a:t>
            </a:r>
            <a:r>
              <a:rPr lang="en-US" sz="2800" b="1" dirty="0">
                <a:solidFill>
                  <a:srgbClr val="0070C0"/>
                </a:solidFill>
              </a:rPr>
              <a:t>Energy </a:t>
            </a:r>
            <a:r>
              <a:rPr lang="en-US" sz="2800" b="1" dirty="0" smtClean="0">
                <a:solidFill>
                  <a:srgbClr val="0070C0"/>
                </a:solidFill>
              </a:rPr>
              <a:t>Forms</a:t>
            </a:r>
            <a:endParaRPr lang="en-US" sz="2800" b="1" dirty="0">
              <a:solidFill>
                <a:srgbClr val="0070C0"/>
              </a:solidFill>
            </a:endParaRPr>
          </a:p>
          <a:p>
            <a:r>
              <a:rPr lang="en-US" i="1" dirty="0"/>
              <a:t>POTENTIAL </a:t>
            </a:r>
            <a:r>
              <a:rPr lang="en-US" i="1" dirty="0" smtClean="0"/>
              <a:t>ENERGY: </a:t>
            </a:r>
          </a:p>
          <a:p>
            <a:r>
              <a:rPr lang="en-US" i="1" dirty="0" smtClean="0"/>
              <a:t>Stored energy – the energy of position, structure or composition</a:t>
            </a:r>
            <a:endParaRPr lang="en-US" i="1" dirty="0"/>
          </a:p>
          <a:p>
            <a:r>
              <a:rPr lang="en-US" i="1" dirty="0"/>
              <a:t>Energy </a:t>
            </a:r>
            <a:r>
              <a:rPr lang="en-US" i="1" dirty="0" smtClean="0"/>
              <a:t>Form		 </a:t>
            </a:r>
            <a:r>
              <a:rPr lang="en-US" i="1" dirty="0"/>
              <a:t>Energy Due To </a:t>
            </a:r>
            <a:r>
              <a:rPr lang="en-US" i="1" dirty="0" smtClean="0"/>
              <a:t>		Example</a:t>
            </a:r>
            <a:endParaRPr lang="en-US" i="1" dirty="0"/>
          </a:p>
          <a:p>
            <a:r>
              <a:rPr lang="en-US" dirty="0"/>
              <a:t>Chemical </a:t>
            </a:r>
            <a:r>
              <a:rPr lang="en-US" dirty="0" smtClean="0"/>
              <a:t>		Kind </a:t>
            </a:r>
            <a:r>
              <a:rPr lang="en-US" dirty="0"/>
              <a:t>and arrangement of </a:t>
            </a:r>
            <a:r>
              <a:rPr lang="en-US" dirty="0" smtClean="0"/>
              <a:t>small       Flashlight battery</a:t>
            </a:r>
            <a:endParaRPr lang="en-US" dirty="0"/>
          </a:p>
          <a:p>
            <a:r>
              <a:rPr lang="en-US" dirty="0" smtClean="0"/>
              <a:t>		particles</a:t>
            </a:r>
            <a:endParaRPr lang="en-US" dirty="0"/>
          </a:p>
          <a:p>
            <a:r>
              <a:rPr lang="en-US" dirty="0" smtClean="0"/>
              <a:t>Nuclear 		Structure </a:t>
            </a:r>
            <a:r>
              <a:rPr lang="en-US" dirty="0"/>
              <a:t>of atom's nucleus </a:t>
            </a:r>
            <a:r>
              <a:rPr lang="en-US" dirty="0" smtClean="0"/>
              <a:t>	         Atomic </a:t>
            </a:r>
            <a:r>
              <a:rPr lang="en-US" dirty="0"/>
              <a:t>energy</a:t>
            </a:r>
          </a:p>
          <a:p>
            <a:r>
              <a:rPr lang="en-US" i="1" dirty="0"/>
              <a:t>KINETIC </a:t>
            </a:r>
            <a:r>
              <a:rPr lang="en-US" i="1" dirty="0" smtClean="0"/>
              <a:t>ENERGY: The energy of motion</a:t>
            </a:r>
            <a:endParaRPr lang="en-US" i="1" dirty="0"/>
          </a:p>
          <a:p>
            <a:r>
              <a:rPr lang="en-US" i="1" dirty="0"/>
              <a:t>Energy Form </a:t>
            </a:r>
            <a:r>
              <a:rPr lang="en-US" i="1" dirty="0" smtClean="0"/>
              <a:t>		Energy </a:t>
            </a:r>
            <a:r>
              <a:rPr lang="en-US" i="1" dirty="0"/>
              <a:t>Due </a:t>
            </a:r>
            <a:r>
              <a:rPr lang="en-US" i="1" dirty="0" smtClean="0"/>
              <a:t>To		 </a:t>
            </a:r>
            <a:r>
              <a:rPr lang="en-US" i="1" dirty="0"/>
              <a:t>Example</a:t>
            </a:r>
          </a:p>
          <a:p>
            <a:r>
              <a:rPr lang="en-US" dirty="0" smtClean="0"/>
              <a:t>Heat		 </a:t>
            </a:r>
            <a:r>
              <a:rPr lang="en-US" dirty="0"/>
              <a:t>Random motion of </a:t>
            </a:r>
            <a:r>
              <a:rPr lang="en-US" dirty="0" smtClean="0"/>
              <a:t>                   Warmth from car's engine</a:t>
            </a:r>
          </a:p>
          <a:p>
            <a:r>
              <a:rPr lang="en-US" dirty="0"/>
              <a:t>	</a:t>
            </a:r>
            <a:r>
              <a:rPr lang="en-US" dirty="0" smtClean="0"/>
              <a:t>	     small particles </a:t>
            </a:r>
          </a:p>
          <a:p>
            <a:r>
              <a:rPr lang="en-US" dirty="0" smtClean="0"/>
              <a:t>Sound 		Ordered periodic motion of       Sound from headphones</a:t>
            </a:r>
          </a:p>
          <a:p>
            <a:r>
              <a:rPr lang="en-US" dirty="0" smtClean="0"/>
              <a:t>			small particles</a:t>
            </a:r>
            <a:endParaRPr lang="en-US" dirty="0"/>
          </a:p>
          <a:p>
            <a:r>
              <a:rPr lang="en-US" dirty="0" smtClean="0"/>
              <a:t>Radiant 		Bundles </a:t>
            </a:r>
            <a:r>
              <a:rPr lang="en-US" dirty="0"/>
              <a:t>of photons </a:t>
            </a:r>
            <a:r>
              <a:rPr lang="en-US" dirty="0" smtClean="0"/>
              <a:t>	    Sunlight</a:t>
            </a:r>
            <a:endParaRPr lang="en-US" dirty="0"/>
          </a:p>
          <a:p>
            <a:r>
              <a:rPr lang="en-US" dirty="0"/>
              <a:t>Mechanical </a:t>
            </a:r>
            <a:r>
              <a:rPr lang="en-US" dirty="0" smtClean="0"/>
              <a:t>	Motion </a:t>
            </a:r>
            <a:r>
              <a:rPr lang="en-US" dirty="0"/>
              <a:t>of </a:t>
            </a:r>
            <a:r>
              <a:rPr lang="en-US" dirty="0" smtClean="0"/>
              <a:t>matter 		Movement </a:t>
            </a:r>
            <a:r>
              <a:rPr lang="en-US" dirty="0"/>
              <a:t>of car's </a:t>
            </a:r>
            <a:r>
              <a:rPr lang="en-US" dirty="0" smtClean="0"/>
              <a:t>wheels or air</a:t>
            </a: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838200"/>
            <a:ext cx="6705600" cy="3108543"/>
          </a:xfrm>
          <a:prstGeom prst="rect">
            <a:avLst/>
          </a:prstGeom>
          <a:noFill/>
        </p:spPr>
        <p:txBody>
          <a:bodyPr wrap="square" rtlCol="0">
            <a:spAutoFit/>
          </a:bodyPr>
          <a:lstStyle/>
          <a:p>
            <a:pPr algn="ctr"/>
            <a:r>
              <a:rPr lang="en-US" sz="2800" b="1" dirty="0" smtClean="0">
                <a:solidFill>
                  <a:srgbClr val="0070C0"/>
                </a:solidFill>
              </a:rPr>
              <a:t>Basic Laws of Energy</a:t>
            </a:r>
          </a:p>
          <a:p>
            <a:pPr algn="ctr"/>
            <a:endParaRPr lang="en-US" sz="2800" b="1" dirty="0">
              <a:solidFill>
                <a:srgbClr val="0070C0"/>
              </a:solidFill>
            </a:endParaRPr>
          </a:p>
          <a:p>
            <a:pPr algn="ctr"/>
            <a:r>
              <a:rPr lang="en-US" sz="2800" dirty="0" smtClean="0"/>
              <a:t>Energy is not created or destroyed, it just changes form.</a:t>
            </a:r>
          </a:p>
          <a:p>
            <a:pPr algn="ctr"/>
            <a:r>
              <a:rPr lang="en-US" sz="2800" dirty="0" smtClean="0"/>
              <a:t>When energy changes form, some of it changes into a less useful form (usually heat)</a:t>
            </a:r>
          </a:p>
          <a:p>
            <a:pPr algn="ctr"/>
            <a:endParaRPr lang="en-US" sz="2800" dirty="0"/>
          </a:p>
        </p:txBody>
      </p:sp>
      <p:pic>
        <p:nvPicPr>
          <p:cNvPr id="3" name="Picture 3" descr="C:\Users\Christy Fitzpatrick\AppData\Local\Microsoft\Windows\Temporary Internet Files\Content.IE5\4T7SDY7P\MC900082411[1].wmf"/>
          <p:cNvPicPr>
            <a:picLocks noChangeAspect="1" noChangeArrowheads="1"/>
          </p:cNvPicPr>
          <p:nvPr/>
        </p:nvPicPr>
        <p:blipFill>
          <a:blip r:embed="rId2" cstate="print"/>
          <a:srcRect/>
          <a:stretch>
            <a:fillRect/>
          </a:stretch>
        </p:blipFill>
        <p:spPr bwMode="auto">
          <a:xfrm>
            <a:off x="4038600" y="4038600"/>
            <a:ext cx="1295400" cy="12954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533400"/>
            <a:ext cx="8077200" cy="4893647"/>
          </a:xfrm>
          <a:prstGeom prst="rect">
            <a:avLst/>
          </a:prstGeom>
          <a:noFill/>
        </p:spPr>
        <p:txBody>
          <a:bodyPr wrap="square" rtlCol="0">
            <a:spAutoFit/>
          </a:bodyPr>
          <a:lstStyle/>
          <a:p>
            <a:pPr algn="ctr"/>
            <a:r>
              <a:rPr lang="en-US" sz="4000" b="1" dirty="0" smtClean="0">
                <a:solidFill>
                  <a:srgbClr val="0070C0"/>
                </a:solidFill>
              </a:rPr>
              <a:t>Energy </a:t>
            </a:r>
            <a:r>
              <a:rPr lang="en-US" sz="4000" b="1" dirty="0">
                <a:solidFill>
                  <a:srgbClr val="0070C0"/>
                </a:solidFill>
              </a:rPr>
              <a:t>sources can be classified as renewable or nonrenewable:</a:t>
            </a:r>
          </a:p>
          <a:p>
            <a:r>
              <a:rPr lang="en-US" dirty="0" smtClean="0"/>
              <a:t>	</a:t>
            </a:r>
            <a:r>
              <a:rPr lang="en-US" sz="3600" dirty="0" smtClean="0"/>
              <a:t>Renewable</a:t>
            </a:r>
            <a:r>
              <a:rPr lang="en-US" sz="2800" dirty="0" smtClean="0"/>
              <a:t>		</a:t>
            </a:r>
            <a:r>
              <a:rPr lang="en-US" sz="3600" dirty="0" smtClean="0"/>
              <a:t> </a:t>
            </a:r>
            <a:r>
              <a:rPr lang="en-US" sz="3600" dirty="0"/>
              <a:t>Nonrenewable</a:t>
            </a:r>
          </a:p>
          <a:p>
            <a:r>
              <a:rPr lang="en-US" sz="2800" dirty="0" smtClean="0"/>
              <a:t>	1</a:t>
            </a:r>
            <a:r>
              <a:rPr lang="en-US" sz="2800" dirty="0"/>
              <a:t>. </a:t>
            </a:r>
            <a:r>
              <a:rPr lang="en-US" sz="2800" dirty="0" smtClean="0"/>
              <a:t>Sun				 </a:t>
            </a:r>
            <a:r>
              <a:rPr lang="en-US" sz="2800" dirty="0"/>
              <a:t>1. coal</a:t>
            </a:r>
          </a:p>
          <a:p>
            <a:r>
              <a:rPr lang="en-US" sz="2800" dirty="0" smtClean="0"/>
              <a:t>	2</a:t>
            </a:r>
            <a:r>
              <a:rPr lang="en-US" sz="2800" dirty="0"/>
              <a:t>. </a:t>
            </a:r>
            <a:r>
              <a:rPr lang="en-US" sz="2800" dirty="0" smtClean="0"/>
              <a:t>Water			 </a:t>
            </a:r>
            <a:r>
              <a:rPr lang="en-US" sz="2800" dirty="0"/>
              <a:t>2. natural gas</a:t>
            </a:r>
          </a:p>
          <a:p>
            <a:r>
              <a:rPr lang="en-US" sz="2800" dirty="0" smtClean="0"/>
              <a:t>	3</a:t>
            </a:r>
            <a:r>
              <a:rPr lang="en-US" sz="2800" dirty="0"/>
              <a:t>. wood </a:t>
            </a:r>
            <a:r>
              <a:rPr lang="en-US" sz="2800" dirty="0" smtClean="0"/>
              <a:t>			 3</a:t>
            </a:r>
            <a:r>
              <a:rPr lang="en-US" sz="2800" dirty="0"/>
              <a:t>. petroleum</a:t>
            </a:r>
          </a:p>
          <a:p>
            <a:r>
              <a:rPr lang="en-US" sz="2800" dirty="0" smtClean="0"/>
              <a:t>	4</a:t>
            </a:r>
            <a:r>
              <a:rPr lang="en-US" sz="2800" dirty="0"/>
              <a:t>. </a:t>
            </a:r>
            <a:r>
              <a:rPr lang="en-US" sz="2800" dirty="0" smtClean="0"/>
              <a:t>Wind			 </a:t>
            </a:r>
            <a:r>
              <a:rPr lang="en-US" sz="2800" dirty="0"/>
              <a:t>4. nuclear fission</a:t>
            </a:r>
          </a:p>
          <a:p>
            <a:r>
              <a:rPr lang="en-US" sz="2800" dirty="0" smtClean="0"/>
              <a:t>	5</a:t>
            </a:r>
            <a:r>
              <a:rPr lang="en-US" sz="2800" dirty="0"/>
              <a:t>. biomass</a:t>
            </a:r>
          </a:p>
          <a:p>
            <a:r>
              <a:rPr lang="en-US" sz="2800" dirty="0" smtClean="0"/>
              <a:t>	6</a:t>
            </a:r>
            <a:r>
              <a:rPr lang="en-US" sz="2800" dirty="0"/>
              <a:t>. geothermal</a:t>
            </a:r>
          </a:p>
          <a:p>
            <a:r>
              <a:rPr lang="en-US" sz="2800" dirty="0" smtClean="0"/>
              <a:t>	7</a:t>
            </a:r>
            <a:r>
              <a:rPr lang="en-US" sz="2800" dirty="0"/>
              <a:t>. ocean </a:t>
            </a:r>
            <a:r>
              <a:rPr lang="en-US" sz="2800" dirty="0" smtClean="0"/>
              <a:t>tides</a:t>
            </a:r>
            <a:endParaRPr lang="en-US" sz="2800" dirty="0"/>
          </a:p>
        </p:txBody>
      </p:sp>
      <p:pic>
        <p:nvPicPr>
          <p:cNvPr id="3" name="Picture 3" descr="C:\Users\Christy Fitzpatrick\AppData\Local\Microsoft\Windows\Temporary Internet Files\Content.IE5\4T7SDY7P\MC900082411[1].wmf"/>
          <p:cNvPicPr>
            <a:picLocks noChangeAspect="1" noChangeArrowheads="1"/>
          </p:cNvPicPr>
          <p:nvPr/>
        </p:nvPicPr>
        <p:blipFill>
          <a:blip r:embed="rId2" cstate="print"/>
          <a:srcRect/>
          <a:stretch>
            <a:fillRect/>
          </a:stretch>
        </p:blipFill>
        <p:spPr bwMode="auto">
          <a:xfrm>
            <a:off x="6858000" y="4876800"/>
            <a:ext cx="1295400" cy="1295400"/>
          </a:xfrm>
          <a:prstGeom prst="rect">
            <a:avLst/>
          </a:prstGeom>
          <a:noFill/>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SLIDEID" val="D554E2B2D3774094ACC91AF265B258FC"/>
  <p:tag name="SLIDETYPE" val="Q"/>
  <p:tag name="DEMOGRAPHIC" val="False"/>
  <p:tag name="TEAMASSIGN" val="False"/>
  <p:tag name="SPEEDSCORING" val="False"/>
  <p:tag name="CORRECTPOINTVALUE" val="100"/>
  <p:tag name="INCORRECTPOINTVALUE" val="0"/>
  <p:tag name="ZEROBASED" val="False"/>
  <p:tag name="DELIMITERS" val="3.1"/>
  <p:tag name="VALUEFORMAT" val="0%"/>
  <p:tag name="QUESTIONALIAS" val="Doubling wind speed means POWER will increase"/>
  <p:tag name="ANSWERSALIAS" val="Twofold|smicln|Fourfold|smicln|Sixfold|smicln|Eightfold"/>
  <p:tag name="CHARTCOLORS" val="2"/>
  <p:tag name="SLIDEORDER" val="2"/>
  <p:tag name="SLIDEGUID" val="3621A337109B40B0B9256748DA2010DA"/>
  <p:tag name="VALUES" val="Incorrect|smicln|Incorrect|smicln|Incorrect|smicln|Correct"/>
  <p:tag name="RESPONSESGATHERED" val="True"/>
  <p:tag name="TOTALRESPONSES" val="8"/>
  <p:tag name="RESPONSECOUNT" val="8"/>
  <p:tag name="SLICED" val="False"/>
  <p:tag name="RESPONSES" val="4;4;-;4;4;4;2;3;3;"/>
  <p:tag name="CHARTSTRINGSTD" val="0 1 2 5"/>
  <p:tag name="CHARTSTRINGREV" val="5 2 1 0"/>
  <p:tag name="CHARTSTRINGSTDPER" val="0 0.125 0.25 0.625"/>
  <p:tag name="CHARTSTRINGREVPER" val="0.625 0.25 0.125 0"/>
</p:tagLst>
</file>

<file path=ppt/tags/tag3.xml><?xml version="1.0" encoding="utf-8"?>
<p:tagLst xmlns:a="http://schemas.openxmlformats.org/drawingml/2006/main" xmlns:r="http://schemas.openxmlformats.org/officeDocument/2006/relationships" xmlns:p="http://schemas.openxmlformats.org/presentationml/2006/main">
  <p:tag name="ANSWERBULLETS" val="3"/>
  <p:tag name="OLDNUMANSWERS" val="4"/>
  <p:tag name="TEXTLENGTH" val="34"/>
  <p:tag name="FONTSIZE" val="27"/>
  <p:tag name="BULLETTYPE" val="ppBulletArabicPeriod"/>
  <p:tag name="ANSWERTEXT" val="Twofold&#10;Fourfold&#10;Sixfold&#10;Eightfold"/>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1734</TotalTime>
  <Words>1488</Words>
  <Application>Microsoft Office PowerPoint</Application>
  <PresentationFormat>On-screen Show (4:3)</PresentationFormat>
  <Paragraphs>379</Paragraphs>
  <Slides>40</Slides>
  <Notes>2</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STEMasters Energy Module</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Power from the wind</vt:lpstr>
      <vt:lpstr>Doubling wind speed means POWER will increase….</vt:lpstr>
      <vt:lpstr>Slide 32</vt:lpstr>
      <vt:lpstr>Slide 33</vt:lpstr>
      <vt:lpstr>Slide 34</vt:lpstr>
      <vt:lpstr>Slide 35</vt:lpstr>
      <vt:lpstr>Slide 36</vt:lpstr>
      <vt:lpstr>Slide 37</vt:lpstr>
      <vt:lpstr>Slide 38</vt:lpstr>
      <vt:lpstr>Slide 39</vt:lpstr>
      <vt:lpstr>Slide 40</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STEMasters Energy Module</dc:title>
  <dc:creator>Christy Fitzpatrick</dc:creator>
  <cp:lastModifiedBy>Christy Fitzpatrick</cp:lastModifiedBy>
  <cp:revision>45</cp:revision>
  <dcterms:created xsi:type="dcterms:W3CDTF">2012-03-07T00:42:52Z</dcterms:created>
  <dcterms:modified xsi:type="dcterms:W3CDTF">2012-03-09T01:47:55Z</dcterms:modified>
</cp:coreProperties>
</file>